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30"/>
  </p:notesMasterIdLst>
  <p:sldIdLst>
    <p:sldId id="279" r:id="rId2"/>
    <p:sldId id="309" r:id="rId3"/>
    <p:sldId id="296" r:id="rId4"/>
    <p:sldId id="306" r:id="rId5"/>
    <p:sldId id="307" r:id="rId6"/>
    <p:sldId id="291" r:id="rId7"/>
    <p:sldId id="308" r:id="rId8"/>
    <p:sldId id="298" r:id="rId9"/>
    <p:sldId id="299" r:id="rId10"/>
    <p:sldId id="300" r:id="rId11"/>
    <p:sldId id="302" r:id="rId12"/>
    <p:sldId id="303" r:id="rId13"/>
    <p:sldId id="315" r:id="rId14"/>
    <p:sldId id="316" r:id="rId15"/>
    <p:sldId id="312" r:id="rId16"/>
    <p:sldId id="313" r:id="rId17"/>
    <p:sldId id="321" r:id="rId18"/>
    <p:sldId id="317" r:id="rId19"/>
    <p:sldId id="322" r:id="rId20"/>
    <p:sldId id="318" r:id="rId21"/>
    <p:sldId id="323" r:id="rId22"/>
    <p:sldId id="319" r:id="rId23"/>
    <p:sldId id="324" r:id="rId24"/>
    <p:sldId id="320" r:id="rId25"/>
    <p:sldId id="326" r:id="rId26"/>
    <p:sldId id="311" r:id="rId27"/>
    <p:sldId id="295" r:id="rId28"/>
    <p:sldId id="287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CT01_06" initials="I" lastIdx="0" clrIdx="0">
    <p:extLst>
      <p:ext uri="{19B8F6BF-5375-455C-9EA6-DF929625EA0E}">
        <p15:presenceInfo xmlns:p15="http://schemas.microsoft.com/office/powerpoint/2012/main" userId="ICT01_06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2728"/>
    <a:srgbClr val="EDD8AB"/>
    <a:srgbClr val="1F77B4"/>
    <a:srgbClr val="FF7F0E"/>
    <a:srgbClr val="2CA02C"/>
    <a:srgbClr val="9467BD"/>
    <a:srgbClr val="A1B502"/>
    <a:srgbClr val="008000"/>
    <a:srgbClr val="60981D"/>
    <a:srgbClr val="8B7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014" autoAdjust="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05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D7B13-4101-4D2A-8FF3-235760A0B331}" type="datetimeFigureOut">
              <a:rPr lang="ko-KR" altLang="en-US" smtClean="0"/>
              <a:t>2020-01-23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7D23E-41DB-43DF-BB2C-218A848D08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993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41816" y="2873214"/>
            <a:ext cx="8508369" cy="1111573"/>
          </a:xfrm>
        </p:spPr>
        <p:txBody>
          <a:bodyPr anchor="ctr">
            <a:prstTxWarp prst="textStop">
              <a:avLst>
                <a:gd name="adj" fmla="val 14286"/>
              </a:avLst>
            </a:prstTxWarp>
            <a:normAutofit/>
          </a:bodyPr>
          <a:lstStyle>
            <a:lvl1pPr algn="ctr">
              <a:defRPr sz="36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364182" y="5794398"/>
            <a:ext cx="3463636" cy="627183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028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마지막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6019112"/>
            <a:ext cx="12192000" cy="838888"/>
          </a:xfrm>
          <a:prstGeom prst="rect">
            <a:avLst/>
          </a:pr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-19050"/>
            <a:ext cx="12192000" cy="838888"/>
          </a:xfrm>
          <a:prstGeom prst="rect">
            <a:avLst/>
          </a:prstGeom>
          <a:solidFill>
            <a:srgbClr val="9FB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38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목차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title" hasCustomPrompt="1"/>
          </p:nvPr>
        </p:nvSpPr>
        <p:spPr>
          <a:xfrm>
            <a:off x="977900" y="330201"/>
            <a:ext cx="2349500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0" hasCustomPrompt="1"/>
          </p:nvPr>
        </p:nvSpPr>
        <p:spPr>
          <a:xfrm>
            <a:off x="317502" y="4308841"/>
            <a:ext cx="2774042" cy="433181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Title 1</a:t>
            </a:r>
            <a:endParaRPr lang="ko-KR" altLang="en-US" dirty="0"/>
          </a:p>
        </p:txBody>
      </p:sp>
      <p:sp>
        <p:nvSpPr>
          <p:cNvPr id="31" name="텍스트 개체 틀 29"/>
          <p:cNvSpPr>
            <a:spLocks noGrp="1"/>
          </p:cNvSpPr>
          <p:nvPr>
            <p:ph type="body" sz="quarter" idx="11" hasCustomPrompt="1"/>
          </p:nvPr>
        </p:nvSpPr>
        <p:spPr>
          <a:xfrm>
            <a:off x="317501" y="4882308"/>
            <a:ext cx="3009899" cy="1802520"/>
          </a:xfrm>
        </p:spPr>
        <p:txBody>
          <a:bodyPr>
            <a:normAutofit/>
          </a:bodyPr>
          <a:lstStyle>
            <a:lvl1pPr marL="0" indent="0" algn="r">
              <a:buNone/>
              <a:defRPr sz="16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Sub title</a:t>
            </a:r>
          </a:p>
        </p:txBody>
      </p:sp>
      <p:sp>
        <p:nvSpPr>
          <p:cNvPr id="34" name="텍스트 개체 틀 29"/>
          <p:cNvSpPr>
            <a:spLocks noGrp="1"/>
          </p:cNvSpPr>
          <p:nvPr>
            <p:ph type="body" sz="quarter" idx="12" hasCustomPrompt="1"/>
          </p:nvPr>
        </p:nvSpPr>
        <p:spPr>
          <a:xfrm>
            <a:off x="317501" y="2171996"/>
            <a:ext cx="2859776" cy="433181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Title 2</a:t>
            </a:r>
            <a:endParaRPr lang="ko-KR" altLang="en-US" dirty="0"/>
          </a:p>
        </p:txBody>
      </p:sp>
      <p:sp>
        <p:nvSpPr>
          <p:cNvPr id="35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317501" y="2760697"/>
            <a:ext cx="3124335" cy="1407858"/>
          </a:xfrm>
        </p:spPr>
        <p:txBody>
          <a:bodyPr>
            <a:normAutofit/>
          </a:bodyPr>
          <a:lstStyle>
            <a:lvl1pPr marL="0" indent="0" algn="r">
              <a:buNone/>
              <a:defRPr sz="16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Sub title</a:t>
            </a:r>
          </a:p>
        </p:txBody>
      </p:sp>
      <p:sp>
        <p:nvSpPr>
          <p:cNvPr id="36" name="텍스트 개체 틀 29"/>
          <p:cNvSpPr>
            <a:spLocks noGrp="1"/>
          </p:cNvSpPr>
          <p:nvPr>
            <p:ph type="body" sz="quarter" idx="14" hasCustomPrompt="1"/>
          </p:nvPr>
        </p:nvSpPr>
        <p:spPr>
          <a:xfrm>
            <a:off x="5896028" y="1347774"/>
            <a:ext cx="3867097" cy="433181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Title 3</a:t>
            </a:r>
            <a:endParaRPr lang="ko-KR" altLang="en-US" dirty="0"/>
          </a:p>
        </p:txBody>
      </p:sp>
      <p:sp>
        <p:nvSpPr>
          <p:cNvPr id="37" name="텍스트 개체 틀 29"/>
          <p:cNvSpPr>
            <a:spLocks noGrp="1"/>
          </p:cNvSpPr>
          <p:nvPr>
            <p:ph type="body" sz="quarter" idx="15" hasCustomPrompt="1"/>
          </p:nvPr>
        </p:nvSpPr>
        <p:spPr>
          <a:xfrm>
            <a:off x="6168326" y="1902815"/>
            <a:ext cx="3799587" cy="674233"/>
          </a:xfrm>
        </p:spPr>
        <p:txBody>
          <a:bodyPr>
            <a:normAutofit/>
          </a:bodyPr>
          <a:lstStyle>
            <a:lvl1pPr marL="0" indent="0" algn="l">
              <a:buNone/>
              <a:defRPr sz="16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Sub title</a:t>
            </a:r>
          </a:p>
        </p:txBody>
      </p:sp>
      <p:sp>
        <p:nvSpPr>
          <p:cNvPr id="38" name="텍스트 개체 틀 29"/>
          <p:cNvSpPr>
            <a:spLocks noGrp="1"/>
          </p:cNvSpPr>
          <p:nvPr>
            <p:ph type="body" sz="quarter" idx="16" hasCustomPrompt="1"/>
          </p:nvPr>
        </p:nvSpPr>
        <p:spPr>
          <a:xfrm>
            <a:off x="8530305" y="2577048"/>
            <a:ext cx="3461670" cy="433181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Title 4</a:t>
            </a:r>
            <a:endParaRPr lang="ko-KR" altLang="en-US" dirty="0"/>
          </a:p>
        </p:txBody>
      </p:sp>
      <p:sp>
        <p:nvSpPr>
          <p:cNvPr id="39" name="텍스트 개체 틀 29"/>
          <p:cNvSpPr>
            <a:spLocks noGrp="1"/>
          </p:cNvSpPr>
          <p:nvPr>
            <p:ph type="body" sz="quarter" idx="17" hasCustomPrompt="1"/>
          </p:nvPr>
        </p:nvSpPr>
        <p:spPr>
          <a:xfrm>
            <a:off x="8791031" y="3165749"/>
            <a:ext cx="3258094" cy="1202734"/>
          </a:xfrm>
        </p:spPr>
        <p:txBody>
          <a:bodyPr>
            <a:normAutofit/>
          </a:bodyPr>
          <a:lstStyle>
            <a:lvl1pPr marL="0" indent="0" algn="l">
              <a:buNone/>
              <a:defRPr sz="16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Sub title</a:t>
            </a:r>
            <a:endParaRPr lang="ko-KR" altLang="en-US" dirty="0"/>
          </a:p>
        </p:txBody>
      </p:sp>
      <p:sp>
        <p:nvSpPr>
          <p:cNvPr id="40" name="텍스트 개체 틀 29"/>
          <p:cNvSpPr>
            <a:spLocks noGrp="1"/>
          </p:cNvSpPr>
          <p:nvPr>
            <p:ph type="body" sz="quarter" idx="18" hasCustomPrompt="1"/>
          </p:nvPr>
        </p:nvSpPr>
        <p:spPr>
          <a:xfrm>
            <a:off x="8583372" y="4524003"/>
            <a:ext cx="3360978" cy="433181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Title 5</a:t>
            </a:r>
            <a:endParaRPr lang="ko-KR" altLang="en-US" dirty="0"/>
          </a:p>
        </p:txBody>
      </p:sp>
      <p:sp>
        <p:nvSpPr>
          <p:cNvPr id="41" name="텍스트 개체 틀 29"/>
          <p:cNvSpPr>
            <a:spLocks noGrp="1"/>
          </p:cNvSpPr>
          <p:nvPr>
            <p:ph type="body" sz="quarter" idx="19" hasCustomPrompt="1"/>
          </p:nvPr>
        </p:nvSpPr>
        <p:spPr>
          <a:xfrm>
            <a:off x="8844098" y="5112704"/>
            <a:ext cx="3205027" cy="1572124"/>
          </a:xfrm>
        </p:spPr>
        <p:txBody>
          <a:bodyPr>
            <a:normAutofit/>
          </a:bodyPr>
          <a:lstStyle>
            <a:lvl1pPr marL="0" indent="0" algn="l">
              <a:buNone/>
              <a:defRPr sz="16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Sub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992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연표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/>
          <p:cNvSpPr/>
          <p:nvPr/>
        </p:nvSpPr>
        <p:spPr>
          <a:xfrm>
            <a:off x="6019800" y="2425691"/>
            <a:ext cx="4605338" cy="1020485"/>
          </a:xfrm>
          <a:custGeom>
            <a:avLst/>
            <a:gdLst>
              <a:gd name="connsiteX0" fmla="*/ 4448572 w 4605338"/>
              <a:gd name="connsiteY0" fmla="*/ 0 h 1020485"/>
              <a:gd name="connsiteX1" fmla="*/ 4605338 w 4605338"/>
              <a:gd name="connsiteY1" fmla="*/ 156766 h 1020485"/>
              <a:gd name="connsiteX2" fmla="*/ 4448572 w 4605338"/>
              <a:gd name="connsiteY2" fmla="*/ 313532 h 1020485"/>
              <a:gd name="connsiteX3" fmla="*/ 4337722 w 4605338"/>
              <a:gd name="connsiteY3" fmla="*/ 267616 h 1020485"/>
              <a:gd name="connsiteX4" fmla="*/ 4312130 w 4605338"/>
              <a:gd name="connsiteY4" fmla="*/ 229658 h 1020485"/>
              <a:gd name="connsiteX5" fmla="*/ 281043 w 4605338"/>
              <a:gd name="connsiteY5" fmla="*/ 229658 h 1020485"/>
              <a:gd name="connsiteX6" fmla="*/ 153446 w 4605338"/>
              <a:gd name="connsiteY6" fmla="*/ 357255 h 1020485"/>
              <a:gd name="connsiteX7" fmla="*/ 153446 w 4605338"/>
              <a:gd name="connsiteY7" fmla="*/ 634723 h 1020485"/>
              <a:gd name="connsiteX8" fmla="*/ 152400 w 4605338"/>
              <a:gd name="connsiteY8" fmla="*/ 634723 h 1020485"/>
              <a:gd name="connsiteX9" fmla="*/ 152400 w 4605338"/>
              <a:gd name="connsiteY9" fmla="*/ 1020485 h 1020485"/>
              <a:gd name="connsiteX10" fmla="*/ 0 w 4605338"/>
              <a:gd name="connsiteY10" fmla="*/ 1020485 h 1020485"/>
              <a:gd name="connsiteX11" fmla="*/ 0 w 4605338"/>
              <a:gd name="connsiteY11" fmla="*/ 634723 h 1020485"/>
              <a:gd name="connsiteX12" fmla="*/ 0 w 4605338"/>
              <a:gd name="connsiteY12" fmla="*/ 357255 h 1020485"/>
              <a:gd name="connsiteX13" fmla="*/ 0 w 4605338"/>
              <a:gd name="connsiteY13" fmla="*/ 353228 h 1020485"/>
              <a:gd name="connsiteX14" fmla="*/ 813 w 4605338"/>
              <a:gd name="connsiteY14" fmla="*/ 353228 h 1020485"/>
              <a:gd name="connsiteX15" fmla="*/ 22086 w 4605338"/>
              <a:gd name="connsiteY15" fmla="*/ 247860 h 1020485"/>
              <a:gd name="connsiteX16" fmla="*/ 281043 w 4605338"/>
              <a:gd name="connsiteY16" fmla="*/ 76212 h 1020485"/>
              <a:gd name="connsiteX17" fmla="*/ 4317296 w 4605338"/>
              <a:gd name="connsiteY17" fmla="*/ 76212 h 1020485"/>
              <a:gd name="connsiteX18" fmla="*/ 4337722 w 4605338"/>
              <a:gd name="connsiteY18" fmla="*/ 45916 h 1020485"/>
              <a:gd name="connsiteX19" fmla="*/ 4448572 w 4605338"/>
              <a:gd name="connsiteY19" fmla="*/ 0 h 1020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605338" h="1020485">
                <a:moveTo>
                  <a:pt x="4448572" y="0"/>
                </a:moveTo>
                <a:cubicBezTo>
                  <a:pt x="4535151" y="0"/>
                  <a:pt x="4605338" y="70187"/>
                  <a:pt x="4605338" y="156766"/>
                </a:cubicBezTo>
                <a:cubicBezTo>
                  <a:pt x="4605338" y="243345"/>
                  <a:pt x="4535151" y="313532"/>
                  <a:pt x="4448572" y="313532"/>
                </a:cubicBezTo>
                <a:cubicBezTo>
                  <a:pt x="4405282" y="313532"/>
                  <a:pt x="4366091" y="295985"/>
                  <a:pt x="4337722" y="267616"/>
                </a:cubicBezTo>
                <a:lnTo>
                  <a:pt x="4312130" y="229658"/>
                </a:lnTo>
                <a:lnTo>
                  <a:pt x="281043" y="229658"/>
                </a:lnTo>
                <a:cubicBezTo>
                  <a:pt x="210573" y="229658"/>
                  <a:pt x="153446" y="286785"/>
                  <a:pt x="153446" y="357255"/>
                </a:cubicBezTo>
                <a:lnTo>
                  <a:pt x="153446" y="634723"/>
                </a:lnTo>
                <a:lnTo>
                  <a:pt x="152400" y="634723"/>
                </a:lnTo>
                <a:lnTo>
                  <a:pt x="152400" y="1020485"/>
                </a:lnTo>
                <a:lnTo>
                  <a:pt x="0" y="1020485"/>
                </a:lnTo>
                <a:lnTo>
                  <a:pt x="0" y="634723"/>
                </a:lnTo>
                <a:lnTo>
                  <a:pt x="0" y="357255"/>
                </a:lnTo>
                <a:lnTo>
                  <a:pt x="0" y="353228"/>
                </a:lnTo>
                <a:lnTo>
                  <a:pt x="813" y="353228"/>
                </a:lnTo>
                <a:lnTo>
                  <a:pt x="22086" y="247860"/>
                </a:lnTo>
                <a:cubicBezTo>
                  <a:pt x="64751" y="146990"/>
                  <a:pt x="164631" y="76212"/>
                  <a:pt x="281043" y="76212"/>
                </a:cubicBezTo>
                <a:lnTo>
                  <a:pt x="4317296" y="76212"/>
                </a:lnTo>
                <a:lnTo>
                  <a:pt x="4337722" y="45916"/>
                </a:lnTo>
                <a:cubicBezTo>
                  <a:pt x="4366091" y="17547"/>
                  <a:pt x="4405282" y="0"/>
                  <a:pt x="4448572" y="0"/>
                </a:cubicBezTo>
                <a:close/>
              </a:path>
            </a:pathLst>
          </a:cu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자유형: 도형 7"/>
          <p:cNvSpPr/>
          <p:nvPr/>
        </p:nvSpPr>
        <p:spPr>
          <a:xfrm>
            <a:off x="6019800" y="5983901"/>
            <a:ext cx="4605338" cy="874099"/>
          </a:xfrm>
          <a:custGeom>
            <a:avLst/>
            <a:gdLst>
              <a:gd name="connsiteX0" fmla="*/ 4448572 w 4605338"/>
              <a:gd name="connsiteY0" fmla="*/ 0 h 874099"/>
              <a:gd name="connsiteX1" fmla="*/ 4605338 w 4605338"/>
              <a:gd name="connsiteY1" fmla="*/ 156766 h 874099"/>
              <a:gd name="connsiteX2" fmla="*/ 4448572 w 4605338"/>
              <a:gd name="connsiteY2" fmla="*/ 313532 h 874099"/>
              <a:gd name="connsiteX3" fmla="*/ 4337722 w 4605338"/>
              <a:gd name="connsiteY3" fmla="*/ 267616 h 874099"/>
              <a:gd name="connsiteX4" fmla="*/ 4318000 w 4605338"/>
              <a:gd name="connsiteY4" fmla="*/ 238365 h 874099"/>
              <a:gd name="connsiteX5" fmla="*/ 4315527 w 4605338"/>
              <a:gd name="connsiteY5" fmla="*/ 234697 h 874099"/>
              <a:gd name="connsiteX6" fmla="*/ 281043 w 4605338"/>
              <a:gd name="connsiteY6" fmla="*/ 234697 h 874099"/>
              <a:gd name="connsiteX7" fmla="*/ 153446 w 4605338"/>
              <a:gd name="connsiteY7" fmla="*/ 362294 h 874099"/>
              <a:gd name="connsiteX8" fmla="*/ 153446 w 4605338"/>
              <a:gd name="connsiteY8" fmla="*/ 639762 h 874099"/>
              <a:gd name="connsiteX9" fmla="*/ 152400 w 4605338"/>
              <a:gd name="connsiteY9" fmla="*/ 639762 h 874099"/>
              <a:gd name="connsiteX10" fmla="*/ 152400 w 4605338"/>
              <a:gd name="connsiteY10" fmla="*/ 874099 h 874099"/>
              <a:gd name="connsiteX11" fmla="*/ 0 w 4605338"/>
              <a:gd name="connsiteY11" fmla="*/ 874099 h 874099"/>
              <a:gd name="connsiteX12" fmla="*/ 0 w 4605338"/>
              <a:gd name="connsiteY12" fmla="*/ 639762 h 874099"/>
              <a:gd name="connsiteX13" fmla="*/ 0 w 4605338"/>
              <a:gd name="connsiteY13" fmla="*/ 580455 h 874099"/>
              <a:gd name="connsiteX14" fmla="*/ 0 w 4605338"/>
              <a:gd name="connsiteY14" fmla="*/ 362294 h 874099"/>
              <a:gd name="connsiteX15" fmla="*/ 281043 w 4605338"/>
              <a:gd name="connsiteY15" fmla="*/ 81251 h 874099"/>
              <a:gd name="connsiteX16" fmla="*/ 4313898 w 4605338"/>
              <a:gd name="connsiteY16" fmla="*/ 81251 h 874099"/>
              <a:gd name="connsiteX17" fmla="*/ 4318000 w 4605338"/>
              <a:gd name="connsiteY17" fmla="*/ 75168 h 874099"/>
              <a:gd name="connsiteX18" fmla="*/ 4337722 w 4605338"/>
              <a:gd name="connsiteY18" fmla="*/ 45916 h 874099"/>
              <a:gd name="connsiteX19" fmla="*/ 4448572 w 4605338"/>
              <a:gd name="connsiteY19" fmla="*/ 0 h 874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605338" h="874099">
                <a:moveTo>
                  <a:pt x="4448572" y="0"/>
                </a:moveTo>
                <a:cubicBezTo>
                  <a:pt x="4535151" y="0"/>
                  <a:pt x="4605338" y="70187"/>
                  <a:pt x="4605338" y="156766"/>
                </a:cubicBezTo>
                <a:cubicBezTo>
                  <a:pt x="4605338" y="243345"/>
                  <a:pt x="4535151" y="313532"/>
                  <a:pt x="4448572" y="313532"/>
                </a:cubicBezTo>
                <a:cubicBezTo>
                  <a:pt x="4405282" y="313532"/>
                  <a:pt x="4366091" y="295986"/>
                  <a:pt x="4337722" y="267616"/>
                </a:cubicBezTo>
                <a:lnTo>
                  <a:pt x="4318000" y="238365"/>
                </a:lnTo>
                <a:lnTo>
                  <a:pt x="4315527" y="234697"/>
                </a:lnTo>
                <a:lnTo>
                  <a:pt x="281043" y="234697"/>
                </a:lnTo>
                <a:cubicBezTo>
                  <a:pt x="210573" y="234697"/>
                  <a:pt x="153446" y="291824"/>
                  <a:pt x="153446" y="362294"/>
                </a:cubicBezTo>
                <a:lnTo>
                  <a:pt x="153446" y="639762"/>
                </a:lnTo>
                <a:lnTo>
                  <a:pt x="152400" y="639762"/>
                </a:lnTo>
                <a:lnTo>
                  <a:pt x="152400" y="874099"/>
                </a:lnTo>
                <a:lnTo>
                  <a:pt x="0" y="874099"/>
                </a:lnTo>
                <a:lnTo>
                  <a:pt x="0" y="639762"/>
                </a:lnTo>
                <a:lnTo>
                  <a:pt x="0" y="580455"/>
                </a:lnTo>
                <a:lnTo>
                  <a:pt x="0" y="362294"/>
                </a:lnTo>
                <a:cubicBezTo>
                  <a:pt x="0" y="207078"/>
                  <a:pt x="125827" y="81251"/>
                  <a:pt x="281043" y="81251"/>
                </a:cubicBezTo>
                <a:lnTo>
                  <a:pt x="4313898" y="81251"/>
                </a:lnTo>
                <a:lnTo>
                  <a:pt x="4318000" y="75168"/>
                </a:lnTo>
                <a:lnTo>
                  <a:pt x="4337722" y="45916"/>
                </a:lnTo>
                <a:cubicBezTo>
                  <a:pt x="4366091" y="17547"/>
                  <a:pt x="4405282" y="0"/>
                  <a:pt x="4448572" y="0"/>
                </a:cubicBezTo>
                <a:close/>
              </a:path>
            </a:pathLst>
          </a:cu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자유형: 도형 8"/>
          <p:cNvSpPr/>
          <p:nvPr/>
        </p:nvSpPr>
        <p:spPr>
          <a:xfrm>
            <a:off x="1566863" y="3069270"/>
            <a:ext cx="4605337" cy="1507479"/>
          </a:xfrm>
          <a:custGeom>
            <a:avLst/>
            <a:gdLst>
              <a:gd name="connsiteX0" fmla="*/ 156766 w 4605337"/>
              <a:gd name="connsiteY0" fmla="*/ 0 h 1507479"/>
              <a:gd name="connsiteX1" fmla="*/ 267616 w 4605337"/>
              <a:gd name="connsiteY1" fmla="*/ 45916 h 1507479"/>
              <a:gd name="connsiteX2" fmla="*/ 287337 w 4605337"/>
              <a:gd name="connsiteY2" fmla="*/ 75166 h 1507479"/>
              <a:gd name="connsiteX3" fmla="*/ 287337 w 4605337"/>
              <a:gd name="connsiteY3" fmla="*/ 75017 h 1507479"/>
              <a:gd name="connsiteX4" fmla="*/ 4324294 w 4605337"/>
              <a:gd name="connsiteY4" fmla="*/ 75017 h 1507479"/>
              <a:gd name="connsiteX5" fmla="*/ 4605337 w 4605337"/>
              <a:gd name="connsiteY5" fmla="*/ 356060 h 1507479"/>
              <a:gd name="connsiteX6" fmla="*/ 4605337 w 4605337"/>
              <a:gd name="connsiteY6" fmla="*/ 582614 h 1507479"/>
              <a:gd name="connsiteX7" fmla="*/ 4605337 w 4605337"/>
              <a:gd name="connsiteY7" fmla="*/ 633528 h 1507479"/>
              <a:gd name="connsiteX8" fmla="*/ 4605337 w 4605337"/>
              <a:gd name="connsiteY8" fmla="*/ 1507479 h 1507479"/>
              <a:gd name="connsiteX9" fmla="*/ 4452937 w 4605337"/>
              <a:gd name="connsiteY9" fmla="*/ 1507479 h 1507479"/>
              <a:gd name="connsiteX10" fmla="*/ 4452937 w 4605337"/>
              <a:gd name="connsiteY10" fmla="*/ 633528 h 1507479"/>
              <a:gd name="connsiteX11" fmla="*/ 4451891 w 4605337"/>
              <a:gd name="connsiteY11" fmla="*/ 633528 h 1507479"/>
              <a:gd name="connsiteX12" fmla="*/ 4451891 w 4605337"/>
              <a:gd name="connsiteY12" fmla="*/ 356060 h 1507479"/>
              <a:gd name="connsiteX13" fmla="*/ 4324294 w 4605337"/>
              <a:gd name="connsiteY13" fmla="*/ 228463 h 1507479"/>
              <a:gd name="connsiteX14" fmla="*/ 294014 w 4605337"/>
              <a:gd name="connsiteY14" fmla="*/ 228463 h 1507479"/>
              <a:gd name="connsiteX15" fmla="*/ 267616 w 4605337"/>
              <a:gd name="connsiteY15" fmla="*/ 267616 h 1507479"/>
              <a:gd name="connsiteX16" fmla="*/ 156766 w 4605337"/>
              <a:gd name="connsiteY16" fmla="*/ 313532 h 1507479"/>
              <a:gd name="connsiteX17" fmla="*/ 0 w 4605337"/>
              <a:gd name="connsiteY17" fmla="*/ 156766 h 1507479"/>
              <a:gd name="connsiteX18" fmla="*/ 156766 w 4605337"/>
              <a:gd name="connsiteY18" fmla="*/ 0 h 150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605337" h="1507479">
                <a:moveTo>
                  <a:pt x="156766" y="0"/>
                </a:moveTo>
                <a:cubicBezTo>
                  <a:pt x="200056" y="0"/>
                  <a:pt x="239247" y="17547"/>
                  <a:pt x="267616" y="45916"/>
                </a:cubicBezTo>
                <a:lnTo>
                  <a:pt x="287337" y="75166"/>
                </a:lnTo>
                <a:lnTo>
                  <a:pt x="287337" y="75017"/>
                </a:lnTo>
                <a:lnTo>
                  <a:pt x="4324294" y="75017"/>
                </a:lnTo>
                <a:cubicBezTo>
                  <a:pt x="4479510" y="75017"/>
                  <a:pt x="4605337" y="200844"/>
                  <a:pt x="4605337" y="356060"/>
                </a:cubicBezTo>
                <a:lnTo>
                  <a:pt x="4605337" y="582614"/>
                </a:lnTo>
                <a:lnTo>
                  <a:pt x="4605337" y="633528"/>
                </a:lnTo>
                <a:lnTo>
                  <a:pt x="4605337" y="1507479"/>
                </a:lnTo>
                <a:lnTo>
                  <a:pt x="4452937" y="1507479"/>
                </a:lnTo>
                <a:lnTo>
                  <a:pt x="4452937" y="633528"/>
                </a:lnTo>
                <a:lnTo>
                  <a:pt x="4451891" y="633528"/>
                </a:lnTo>
                <a:lnTo>
                  <a:pt x="4451891" y="356060"/>
                </a:lnTo>
                <a:cubicBezTo>
                  <a:pt x="4451891" y="285590"/>
                  <a:pt x="4394764" y="228463"/>
                  <a:pt x="4324294" y="228463"/>
                </a:cubicBezTo>
                <a:lnTo>
                  <a:pt x="294014" y="228463"/>
                </a:lnTo>
                <a:lnTo>
                  <a:pt x="267616" y="267616"/>
                </a:lnTo>
                <a:cubicBezTo>
                  <a:pt x="239247" y="295985"/>
                  <a:pt x="200056" y="313532"/>
                  <a:pt x="156766" y="313532"/>
                </a:cubicBezTo>
                <a:cubicBezTo>
                  <a:pt x="70187" y="313532"/>
                  <a:pt x="0" y="243345"/>
                  <a:pt x="0" y="156766"/>
                </a:cubicBezTo>
                <a:cubicBezTo>
                  <a:pt x="0" y="70187"/>
                  <a:pt x="70187" y="0"/>
                  <a:pt x="156766" y="0"/>
                </a:cubicBezTo>
                <a:close/>
              </a:path>
            </a:pathLst>
          </a:cu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자유형: 도형 9"/>
          <p:cNvSpPr/>
          <p:nvPr/>
        </p:nvSpPr>
        <p:spPr>
          <a:xfrm>
            <a:off x="6019800" y="4214165"/>
            <a:ext cx="4605338" cy="1078213"/>
          </a:xfrm>
          <a:custGeom>
            <a:avLst/>
            <a:gdLst>
              <a:gd name="connsiteX0" fmla="*/ 4448572 w 4605338"/>
              <a:gd name="connsiteY0" fmla="*/ 0 h 1078213"/>
              <a:gd name="connsiteX1" fmla="*/ 4605338 w 4605338"/>
              <a:gd name="connsiteY1" fmla="*/ 156766 h 1078213"/>
              <a:gd name="connsiteX2" fmla="*/ 4448572 w 4605338"/>
              <a:gd name="connsiteY2" fmla="*/ 313532 h 1078213"/>
              <a:gd name="connsiteX3" fmla="*/ 4337722 w 4605338"/>
              <a:gd name="connsiteY3" fmla="*/ 267616 h 1078213"/>
              <a:gd name="connsiteX4" fmla="*/ 4313355 w 4605338"/>
              <a:gd name="connsiteY4" fmla="*/ 231476 h 1078213"/>
              <a:gd name="connsiteX5" fmla="*/ 281043 w 4605338"/>
              <a:gd name="connsiteY5" fmla="*/ 231476 h 1078213"/>
              <a:gd name="connsiteX6" fmla="*/ 153446 w 4605338"/>
              <a:gd name="connsiteY6" fmla="*/ 359073 h 1078213"/>
              <a:gd name="connsiteX7" fmla="*/ 153446 w 4605338"/>
              <a:gd name="connsiteY7" fmla="*/ 636541 h 1078213"/>
              <a:gd name="connsiteX8" fmla="*/ 152400 w 4605338"/>
              <a:gd name="connsiteY8" fmla="*/ 636541 h 1078213"/>
              <a:gd name="connsiteX9" fmla="*/ 152400 w 4605338"/>
              <a:gd name="connsiteY9" fmla="*/ 1078213 h 1078213"/>
              <a:gd name="connsiteX10" fmla="*/ 0 w 4605338"/>
              <a:gd name="connsiteY10" fmla="*/ 1078213 h 1078213"/>
              <a:gd name="connsiteX11" fmla="*/ 0 w 4605338"/>
              <a:gd name="connsiteY11" fmla="*/ 636541 h 1078213"/>
              <a:gd name="connsiteX12" fmla="*/ 0 w 4605338"/>
              <a:gd name="connsiteY12" fmla="*/ 581006 h 1078213"/>
              <a:gd name="connsiteX13" fmla="*/ 0 w 4605338"/>
              <a:gd name="connsiteY13" fmla="*/ 359073 h 1078213"/>
              <a:gd name="connsiteX14" fmla="*/ 281043 w 4605338"/>
              <a:gd name="connsiteY14" fmla="*/ 78030 h 1078213"/>
              <a:gd name="connsiteX15" fmla="*/ 4316070 w 4605338"/>
              <a:gd name="connsiteY15" fmla="*/ 78030 h 1078213"/>
              <a:gd name="connsiteX16" fmla="*/ 4337722 w 4605338"/>
              <a:gd name="connsiteY16" fmla="*/ 45916 h 1078213"/>
              <a:gd name="connsiteX17" fmla="*/ 4448572 w 4605338"/>
              <a:gd name="connsiteY17" fmla="*/ 0 h 1078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605338" h="1078213">
                <a:moveTo>
                  <a:pt x="4448572" y="0"/>
                </a:moveTo>
                <a:cubicBezTo>
                  <a:pt x="4535151" y="0"/>
                  <a:pt x="4605338" y="70187"/>
                  <a:pt x="4605338" y="156766"/>
                </a:cubicBezTo>
                <a:cubicBezTo>
                  <a:pt x="4605338" y="243345"/>
                  <a:pt x="4535151" y="313532"/>
                  <a:pt x="4448572" y="313532"/>
                </a:cubicBezTo>
                <a:cubicBezTo>
                  <a:pt x="4405282" y="313532"/>
                  <a:pt x="4366091" y="295985"/>
                  <a:pt x="4337722" y="267616"/>
                </a:cubicBezTo>
                <a:lnTo>
                  <a:pt x="4313355" y="231476"/>
                </a:lnTo>
                <a:lnTo>
                  <a:pt x="281043" y="231476"/>
                </a:lnTo>
                <a:cubicBezTo>
                  <a:pt x="210573" y="231476"/>
                  <a:pt x="153446" y="288603"/>
                  <a:pt x="153446" y="359073"/>
                </a:cubicBezTo>
                <a:lnTo>
                  <a:pt x="153446" y="636541"/>
                </a:lnTo>
                <a:lnTo>
                  <a:pt x="152400" y="636541"/>
                </a:lnTo>
                <a:lnTo>
                  <a:pt x="152400" y="1078213"/>
                </a:lnTo>
                <a:lnTo>
                  <a:pt x="0" y="1078213"/>
                </a:lnTo>
                <a:lnTo>
                  <a:pt x="0" y="636541"/>
                </a:lnTo>
                <a:lnTo>
                  <a:pt x="0" y="581006"/>
                </a:lnTo>
                <a:lnTo>
                  <a:pt x="0" y="359073"/>
                </a:lnTo>
                <a:cubicBezTo>
                  <a:pt x="0" y="203857"/>
                  <a:pt x="125827" y="78030"/>
                  <a:pt x="281043" y="78030"/>
                </a:cubicBezTo>
                <a:lnTo>
                  <a:pt x="4316070" y="78030"/>
                </a:lnTo>
                <a:lnTo>
                  <a:pt x="4337722" y="45916"/>
                </a:lnTo>
                <a:cubicBezTo>
                  <a:pt x="4366091" y="17547"/>
                  <a:pt x="4405282" y="0"/>
                  <a:pt x="4448572" y="0"/>
                </a:cubicBezTo>
                <a:close/>
              </a:path>
            </a:pathLst>
          </a:cu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자유형: 도형 10"/>
          <p:cNvSpPr/>
          <p:nvPr/>
        </p:nvSpPr>
        <p:spPr>
          <a:xfrm>
            <a:off x="1566863" y="4960793"/>
            <a:ext cx="4605337" cy="1420956"/>
          </a:xfrm>
          <a:custGeom>
            <a:avLst/>
            <a:gdLst>
              <a:gd name="connsiteX0" fmla="*/ 156766 w 4605337"/>
              <a:gd name="connsiteY0" fmla="*/ 0 h 1420956"/>
              <a:gd name="connsiteX1" fmla="*/ 267616 w 4605337"/>
              <a:gd name="connsiteY1" fmla="*/ 45916 h 1420956"/>
              <a:gd name="connsiteX2" fmla="*/ 288042 w 4605337"/>
              <a:gd name="connsiteY2" fmla="*/ 76212 h 1420956"/>
              <a:gd name="connsiteX3" fmla="*/ 4324294 w 4605337"/>
              <a:gd name="connsiteY3" fmla="*/ 76212 h 1420956"/>
              <a:gd name="connsiteX4" fmla="*/ 4605337 w 4605337"/>
              <a:gd name="connsiteY4" fmla="*/ 357255 h 1420956"/>
              <a:gd name="connsiteX5" fmla="*/ 4605337 w 4605337"/>
              <a:gd name="connsiteY5" fmla="*/ 610147 h 1420956"/>
              <a:gd name="connsiteX6" fmla="*/ 4605337 w 4605337"/>
              <a:gd name="connsiteY6" fmla="*/ 634723 h 1420956"/>
              <a:gd name="connsiteX7" fmla="*/ 4605337 w 4605337"/>
              <a:gd name="connsiteY7" fmla="*/ 1420956 h 1420956"/>
              <a:gd name="connsiteX8" fmla="*/ 4452937 w 4605337"/>
              <a:gd name="connsiteY8" fmla="*/ 1420956 h 1420956"/>
              <a:gd name="connsiteX9" fmla="*/ 4452937 w 4605337"/>
              <a:gd name="connsiteY9" fmla="*/ 634723 h 1420956"/>
              <a:gd name="connsiteX10" fmla="*/ 4451891 w 4605337"/>
              <a:gd name="connsiteY10" fmla="*/ 634723 h 1420956"/>
              <a:gd name="connsiteX11" fmla="*/ 4451891 w 4605337"/>
              <a:gd name="connsiteY11" fmla="*/ 357255 h 1420956"/>
              <a:gd name="connsiteX12" fmla="*/ 4324294 w 4605337"/>
              <a:gd name="connsiteY12" fmla="*/ 229658 h 1420956"/>
              <a:gd name="connsiteX13" fmla="*/ 293208 w 4605337"/>
              <a:gd name="connsiteY13" fmla="*/ 229658 h 1420956"/>
              <a:gd name="connsiteX14" fmla="*/ 267616 w 4605337"/>
              <a:gd name="connsiteY14" fmla="*/ 267616 h 1420956"/>
              <a:gd name="connsiteX15" fmla="*/ 156766 w 4605337"/>
              <a:gd name="connsiteY15" fmla="*/ 313532 h 1420956"/>
              <a:gd name="connsiteX16" fmla="*/ 0 w 4605337"/>
              <a:gd name="connsiteY16" fmla="*/ 156766 h 1420956"/>
              <a:gd name="connsiteX17" fmla="*/ 156766 w 4605337"/>
              <a:gd name="connsiteY17" fmla="*/ 0 h 1420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605337" h="1420956">
                <a:moveTo>
                  <a:pt x="156766" y="0"/>
                </a:moveTo>
                <a:cubicBezTo>
                  <a:pt x="200056" y="0"/>
                  <a:pt x="239247" y="17547"/>
                  <a:pt x="267616" y="45916"/>
                </a:cubicBezTo>
                <a:lnTo>
                  <a:pt x="288042" y="76212"/>
                </a:lnTo>
                <a:lnTo>
                  <a:pt x="4324294" y="76212"/>
                </a:lnTo>
                <a:cubicBezTo>
                  <a:pt x="4479510" y="76212"/>
                  <a:pt x="4605337" y="202039"/>
                  <a:pt x="4605337" y="357255"/>
                </a:cubicBezTo>
                <a:lnTo>
                  <a:pt x="4605337" y="610147"/>
                </a:lnTo>
                <a:lnTo>
                  <a:pt x="4605337" y="634723"/>
                </a:lnTo>
                <a:lnTo>
                  <a:pt x="4605337" y="1420956"/>
                </a:lnTo>
                <a:lnTo>
                  <a:pt x="4452937" y="1420956"/>
                </a:lnTo>
                <a:lnTo>
                  <a:pt x="4452937" y="634723"/>
                </a:lnTo>
                <a:lnTo>
                  <a:pt x="4451891" y="634723"/>
                </a:lnTo>
                <a:lnTo>
                  <a:pt x="4451891" y="357255"/>
                </a:lnTo>
                <a:cubicBezTo>
                  <a:pt x="4451891" y="286785"/>
                  <a:pt x="4394764" y="229658"/>
                  <a:pt x="4324294" y="229658"/>
                </a:cubicBezTo>
                <a:lnTo>
                  <a:pt x="293208" y="229658"/>
                </a:lnTo>
                <a:lnTo>
                  <a:pt x="267616" y="267616"/>
                </a:lnTo>
                <a:cubicBezTo>
                  <a:pt x="239247" y="295985"/>
                  <a:pt x="200056" y="313532"/>
                  <a:pt x="156766" y="313532"/>
                </a:cubicBezTo>
                <a:cubicBezTo>
                  <a:pt x="70187" y="313532"/>
                  <a:pt x="0" y="243345"/>
                  <a:pt x="0" y="156766"/>
                </a:cubicBezTo>
                <a:cubicBezTo>
                  <a:pt x="0" y="70187"/>
                  <a:pt x="70187" y="0"/>
                  <a:pt x="156766" y="0"/>
                </a:cubicBezTo>
                <a:close/>
              </a:path>
            </a:pathLst>
          </a:custGeom>
          <a:solidFill>
            <a:srgbClr val="6098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13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  <p:sp>
        <p:nvSpPr>
          <p:cNvPr id="15" name="텍스트 개체 틀 29"/>
          <p:cNvSpPr>
            <a:spLocks noGrp="1"/>
          </p:cNvSpPr>
          <p:nvPr>
            <p:ph type="body" sz="quarter" idx="14" hasCustomPrompt="1"/>
          </p:nvPr>
        </p:nvSpPr>
        <p:spPr>
          <a:xfrm>
            <a:off x="7488337" y="4857447"/>
            <a:ext cx="2798663" cy="981378"/>
          </a:xfrm>
        </p:spPr>
        <p:txBody>
          <a:bodyPr>
            <a:normAutofit/>
          </a:bodyPr>
          <a:lstStyle>
            <a:lvl1pPr marL="0" indent="0" algn="l">
              <a:buNone/>
              <a:defRPr sz="12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17" name="텍스트 개체 틀 29"/>
          <p:cNvSpPr>
            <a:spLocks noGrp="1"/>
          </p:cNvSpPr>
          <p:nvPr>
            <p:ph type="body" sz="quarter" idx="15" hasCustomPrompt="1"/>
          </p:nvPr>
        </p:nvSpPr>
        <p:spPr>
          <a:xfrm>
            <a:off x="7488337" y="3089884"/>
            <a:ext cx="2798663" cy="981378"/>
          </a:xfrm>
        </p:spPr>
        <p:txBody>
          <a:bodyPr>
            <a:normAutofit/>
          </a:bodyPr>
          <a:lstStyle>
            <a:lvl1pPr marL="0" indent="0" algn="l">
              <a:buNone/>
              <a:defRPr sz="12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19" name="텍스트 개체 틀 29"/>
          <p:cNvSpPr>
            <a:spLocks noGrp="1"/>
          </p:cNvSpPr>
          <p:nvPr>
            <p:ph type="body" sz="quarter" idx="16" hasCustomPrompt="1"/>
          </p:nvPr>
        </p:nvSpPr>
        <p:spPr>
          <a:xfrm>
            <a:off x="7488337" y="1293256"/>
            <a:ext cx="2798663" cy="981378"/>
          </a:xfrm>
        </p:spPr>
        <p:txBody>
          <a:bodyPr>
            <a:normAutofit/>
          </a:bodyPr>
          <a:lstStyle>
            <a:lvl1pPr marL="0" indent="0" algn="l">
              <a:buNone/>
              <a:defRPr sz="12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21" name="텍스트 개체 틀 29"/>
          <p:cNvSpPr>
            <a:spLocks noGrp="1"/>
          </p:cNvSpPr>
          <p:nvPr>
            <p:ph type="body" sz="quarter" idx="17" hasCustomPrompt="1"/>
          </p:nvPr>
        </p:nvSpPr>
        <p:spPr>
          <a:xfrm>
            <a:off x="1828801" y="3861267"/>
            <a:ext cx="2902802" cy="996179"/>
          </a:xfrm>
        </p:spPr>
        <p:txBody>
          <a:bodyPr>
            <a:normAutofit/>
          </a:bodyPr>
          <a:lstStyle>
            <a:lvl1pPr marL="0" indent="0" algn="r">
              <a:buNone/>
              <a:defRPr sz="12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23" name="텍스트 개체 틀 29"/>
          <p:cNvSpPr>
            <a:spLocks noGrp="1"/>
          </p:cNvSpPr>
          <p:nvPr>
            <p:ph type="body" sz="quarter" idx="18" hasCustomPrompt="1"/>
          </p:nvPr>
        </p:nvSpPr>
        <p:spPr>
          <a:xfrm>
            <a:off x="1828801" y="1872971"/>
            <a:ext cx="2902802" cy="996179"/>
          </a:xfrm>
        </p:spPr>
        <p:txBody>
          <a:bodyPr>
            <a:normAutofit/>
          </a:bodyPr>
          <a:lstStyle>
            <a:lvl1pPr marL="0" indent="0" algn="r">
              <a:buNone/>
              <a:defRPr sz="1200" b="1" i="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9" hasCustomPrompt="1"/>
          </p:nvPr>
        </p:nvSpPr>
        <p:spPr>
          <a:xfrm>
            <a:off x="6446497" y="4770293"/>
            <a:ext cx="1041840" cy="570382"/>
          </a:xfrm>
        </p:spPr>
        <p:txBody>
          <a:bodyPr anchor="ctr">
            <a:normAutofit/>
          </a:bodyPr>
          <a:lstStyle>
            <a:lvl1pPr>
              <a:defRPr sz="28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년도</a:t>
            </a:r>
          </a:p>
        </p:txBody>
      </p:sp>
      <p:sp>
        <p:nvSpPr>
          <p:cNvPr id="26" name="텍스트 개체 틀 24"/>
          <p:cNvSpPr>
            <a:spLocks noGrp="1"/>
          </p:cNvSpPr>
          <p:nvPr>
            <p:ph type="body" sz="quarter" idx="20" hasCustomPrompt="1"/>
          </p:nvPr>
        </p:nvSpPr>
        <p:spPr>
          <a:xfrm>
            <a:off x="6446497" y="3000557"/>
            <a:ext cx="1041840" cy="570382"/>
          </a:xfrm>
        </p:spPr>
        <p:txBody>
          <a:bodyPr anchor="ctr">
            <a:normAutofit/>
          </a:bodyPr>
          <a:lstStyle>
            <a:lvl1pPr>
              <a:defRPr sz="28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년도</a:t>
            </a:r>
          </a:p>
        </p:txBody>
      </p:sp>
      <p:sp>
        <p:nvSpPr>
          <p:cNvPr id="27" name="텍스트 개체 틀 24"/>
          <p:cNvSpPr>
            <a:spLocks noGrp="1"/>
          </p:cNvSpPr>
          <p:nvPr>
            <p:ph type="body" sz="quarter" idx="21" hasCustomPrompt="1"/>
          </p:nvPr>
        </p:nvSpPr>
        <p:spPr>
          <a:xfrm>
            <a:off x="6446497" y="1208860"/>
            <a:ext cx="1041840" cy="570382"/>
          </a:xfrm>
        </p:spPr>
        <p:txBody>
          <a:bodyPr anchor="ctr">
            <a:normAutofit/>
          </a:bodyPr>
          <a:lstStyle>
            <a:lvl1pPr>
              <a:defRPr sz="28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년도</a:t>
            </a:r>
          </a:p>
        </p:txBody>
      </p:sp>
      <p:sp>
        <p:nvSpPr>
          <p:cNvPr id="28" name="텍스트 개체 틀 24"/>
          <p:cNvSpPr>
            <a:spLocks noGrp="1"/>
          </p:cNvSpPr>
          <p:nvPr>
            <p:ph type="body" sz="quarter" idx="22" hasCustomPrompt="1"/>
          </p:nvPr>
        </p:nvSpPr>
        <p:spPr>
          <a:xfrm>
            <a:off x="4731602" y="3773498"/>
            <a:ext cx="1021102" cy="570382"/>
          </a:xfrm>
        </p:spPr>
        <p:txBody>
          <a:bodyPr anchor="ctr">
            <a:normAutofit/>
          </a:bodyPr>
          <a:lstStyle>
            <a:lvl1pPr algn="r">
              <a:defRPr sz="28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년도</a:t>
            </a:r>
          </a:p>
        </p:txBody>
      </p:sp>
      <p:sp>
        <p:nvSpPr>
          <p:cNvPr id="29" name="텍스트 개체 틀 24"/>
          <p:cNvSpPr>
            <a:spLocks noGrp="1"/>
          </p:cNvSpPr>
          <p:nvPr>
            <p:ph type="body" sz="quarter" idx="23" hasCustomPrompt="1"/>
          </p:nvPr>
        </p:nvSpPr>
        <p:spPr>
          <a:xfrm>
            <a:off x="4731602" y="1789573"/>
            <a:ext cx="1021102" cy="570382"/>
          </a:xfrm>
        </p:spPr>
        <p:txBody>
          <a:bodyPr anchor="ctr">
            <a:normAutofit/>
          </a:bodyPr>
          <a:lstStyle>
            <a:lvl1pPr algn="r">
              <a:defRPr sz="2800" b="0" i="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년도</a:t>
            </a:r>
          </a:p>
        </p:txBody>
      </p:sp>
    </p:spTree>
    <p:extLst>
      <p:ext uri="{BB962C8B-B14F-4D97-AF65-F5344CB8AC3E}">
        <p14:creationId xmlns:p14="http://schemas.microsoft.com/office/powerpoint/2010/main" val="393056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설명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/>
          <p:cNvSpPr>
            <a:spLocks noGrp="1"/>
          </p:cNvSpPr>
          <p:nvPr>
            <p:ph type="pic" sz="quarter" idx="10"/>
          </p:nvPr>
        </p:nvSpPr>
        <p:spPr>
          <a:xfrm>
            <a:off x="533400" y="1704975"/>
            <a:ext cx="5353050" cy="4514850"/>
          </a:xfrm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400800" y="2614785"/>
            <a:ext cx="4514850" cy="3605039"/>
          </a:xfrm>
          <a:prstGeom prst="rect">
            <a:avLst/>
          </a:prstGeom>
          <a:solidFill>
            <a:srgbClr val="8A713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400800" y="1704975"/>
            <a:ext cx="4514850" cy="909812"/>
          </a:xfrm>
          <a:prstGeom prst="rect">
            <a:avLst/>
          </a:prstGeom>
          <a:solidFill>
            <a:srgbClr val="8A7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29"/>
          <p:cNvSpPr>
            <a:spLocks noGrp="1"/>
          </p:cNvSpPr>
          <p:nvPr>
            <p:ph type="body" sz="quarter" idx="14" hasCustomPrompt="1"/>
          </p:nvPr>
        </p:nvSpPr>
        <p:spPr>
          <a:xfrm>
            <a:off x="6856152" y="3001994"/>
            <a:ext cx="3604146" cy="2427256"/>
          </a:xfrm>
        </p:spPr>
        <p:txBody>
          <a:bodyPr>
            <a:normAutofit/>
          </a:bodyPr>
          <a:lstStyle>
            <a:lvl1pPr marL="0" indent="0" algn="just">
              <a:buNone/>
              <a:defRPr sz="16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6" hasCustomPrompt="1"/>
          </p:nvPr>
        </p:nvSpPr>
        <p:spPr>
          <a:xfrm>
            <a:off x="8813800" y="6034262"/>
            <a:ext cx="2101850" cy="185563"/>
          </a:xfrm>
        </p:spPr>
        <p:txBody>
          <a:bodyPr anchor="ctr">
            <a:normAutofit/>
          </a:bodyPr>
          <a:lstStyle>
            <a:lvl1pPr algn="r">
              <a:defRPr sz="8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/>
              <a:t>출처 입력</a:t>
            </a:r>
            <a:endParaRPr lang="ko-KR" altLang="en-US" dirty="0"/>
          </a:p>
        </p:txBody>
      </p:sp>
      <p:sp>
        <p:nvSpPr>
          <p:cNvPr id="10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11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  <p:sp>
        <p:nvSpPr>
          <p:cNvPr id="22" name="텍스트 개체 틀 21"/>
          <p:cNvSpPr>
            <a:spLocks noGrp="1"/>
          </p:cNvSpPr>
          <p:nvPr>
            <p:ph type="body" sz="quarter" idx="15"/>
          </p:nvPr>
        </p:nvSpPr>
        <p:spPr>
          <a:xfrm>
            <a:off x="6772275" y="1905087"/>
            <a:ext cx="3771900" cy="509587"/>
          </a:xfrm>
        </p:spPr>
        <p:txBody>
          <a:bodyPr anchor="ctr">
            <a:normAutofit/>
          </a:bodyPr>
          <a:lstStyle>
            <a:lvl1pPr algn="ctr">
              <a:defRPr sz="24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9689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85595" y="1713440"/>
            <a:ext cx="5481871" cy="3564092"/>
          </a:xfrm>
          <a:prstGeom prst="rect">
            <a:avLst/>
          </a:prstGeom>
          <a:solidFill>
            <a:srgbClr val="8A713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85595" y="5269121"/>
            <a:ext cx="5481871" cy="718143"/>
          </a:xfrm>
          <a:prstGeom prst="rect">
            <a:avLst/>
          </a:prstGeom>
          <a:solidFill>
            <a:srgbClr val="8A7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224534" y="1713440"/>
            <a:ext cx="5481871" cy="3564092"/>
          </a:xfrm>
          <a:prstGeom prst="rect">
            <a:avLst/>
          </a:prstGeom>
          <a:solidFill>
            <a:srgbClr val="8A713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224534" y="5269121"/>
            <a:ext cx="5481871" cy="718143"/>
          </a:xfrm>
          <a:prstGeom prst="rect">
            <a:avLst/>
          </a:prstGeom>
          <a:solidFill>
            <a:srgbClr val="8A7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그림 개체 틀 9"/>
          <p:cNvSpPr>
            <a:spLocks noGrp="1"/>
          </p:cNvSpPr>
          <p:nvPr>
            <p:ph type="pic" sz="quarter" idx="14"/>
          </p:nvPr>
        </p:nvSpPr>
        <p:spPr>
          <a:xfrm>
            <a:off x="740505" y="1923861"/>
            <a:ext cx="4972050" cy="3143250"/>
          </a:xfrm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11" name="그림 개체 틀 9"/>
          <p:cNvSpPr>
            <a:spLocks noGrp="1"/>
          </p:cNvSpPr>
          <p:nvPr>
            <p:ph type="pic" sz="quarter" idx="15"/>
          </p:nvPr>
        </p:nvSpPr>
        <p:spPr>
          <a:xfrm>
            <a:off x="6479444" y="1923861"/>
            <a:ext cx="4972050" cy="3143250"/>
          </a:xfrm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6"/>
          </p:nvPr>
        </p:nvSpPr>
        <p:spPr>
          <a:xfrm>
            <a:off x="1273905" y="5334147"/>
            <a:ext cx="3905250" cy="588091"/>
          </a:xfrm>
        </p:spPr>
        <p:txBody>
          <a:bodyPr anchor="ctr">
            <a:normAutofit/>
          </a:bodyPr>
          <a:lstStyle>
            <a:lvl1pPr algn="ctr">
              <a:defRPr sz="20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텍스트 개체 틀 12"/>
          <p:cNvSpPr>
            <a:spLocks noGrp="1"/>
          </p:cNvSpPr>
          <p:nvPr>
            <p:ph type="body" sz="quarter" idx="17"/>
          </p:nvPr>
        </p:nvSpPr>
        <p:spPr>
          <a:xfrm>
            <a:off x="7012844" y="5334147"/>
            <a:ext cx="3905250" cy="588091"/>
          </a:xfrm>
        </p:spPr>
        <p:txBody>
          <a:bodyPr anchor="ctr">
            <a:normAutofit/>
          </a:bodyPr>
          <a:lstStyle>
            <a:lvl1pPr algn="ctr">
              <a:defRPr sz="20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17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344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차트 설명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차트 개체 틀 5"/>
          <p:cNvSpPr>
            <a:spLocks noGrp="1"/>
          </p:cNvSpPr>
          <p:nvPr>
            <p:ph type="chart" sz="quarter" idx="14"/>
          </p:nvPr>
        </p:nvSpPr>
        <p:spPr>
          <a:xfrm>
            <a:off x="6019800" y="1466850"/>
            <a:ext cx="5867400" cy="5086350"/>
          </a:xfrm>
        </p:spPr>
        <p:txBody>
          <a:bodyPr/>
          <a:lstStyle/>
          <a:p>
            <a:r>
              <a:rPr lang="ko-KR" altLang="en-US"/>
              <a:t>차트를 추가하려면 아이콘을 클릭하십시오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76300" y="1704975"/>
            <a:ext cx="4514850" cy="4514850"/>
          </a:xfrm>
          <a:prstGeom prst="rect">
            <a:avLst/>
          </a:prstGeom>
          <a:solidFill>
            <a:srgbClr val="8A713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76300" y="1704975"/>
            <a:ext cx="4514850" cy="909812"/>
          </a:xfrm>
          <a:prstGeom prst="rect">
            <a:avLst/>
          </a:prstGeom>
          <a:solidFill>
            <a:srgbClr val="8A7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29"/>
          <p:cNvSpPr>
            <a:spLocks noGrp="1"/>
          </p:cNvSpPr>
          <p:nvPr>
            <p:ph type="body" sz="quarter" idx="15" hasCustomPrompt="1"/>
          </p:nvPr>
        </p:nvSpPr>
        <p:spPr>
          <a:xfrm>
            <a:off x="1331652" y="3001994"/>
            <a:ext cx="3604146" cy="2427256"/>
          </a:xfrm>
        </p:spPr>
        <p:txBody>
          <a:bodyPr>
            <a:normAutofit/>
          </a:bodyPr>
          <a:lstStyle>
            <a:lvl1pPr marL="0" indent="0" algn="just">
              <a:buNone/>
              <a:defRPr sz="16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내용 입력</a:t>
            </a:r>
            <a:endParaRPr lang="en-US" altLang="ko-KR" dirty="0"/>
          </a:p>
        </p:txBody>
      </p:sp>
      <p:sp>
        <p:nvSpPr>
          <p:cNvPr id="10" name="텍스트 개체 틀 21"/>
          <p:cNvSpPr>
            <a:spLocks noGrp="1"/>
          </p:cNvSpPr>
          <p:nvPr>
            <p:ph type="body" sz="quarter" idx="16"/>
          </p:nvPr>
        </p:nvSpPr>
        <p:spPr>
          <a:xfrm>
            <a:off x="1247775" y="1905087"/>
            <a:ext cx="3771900" cy="509587"/>
          </a:xfrm>
        </p:spPr>
        <p:txBody>
          <a:bodyPr anchor="ctr">
            <a:normAutofit/>
          </a:bodyPr>
          <a:lstStyle>
            <a:lvl1pPr algn="ctr">
              <a:defRPr sz="24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1" name="텍스트 개체 틀 25"/>
          <p:cNvSpPr>
            <a:spLocks noGrp="1"/>
          </p:cNvSpPr>
          <p:nvPr>
            <p:ph type="body" sz="quarter" idx="17" hasCustomPrompt="1"/>
          </p:nvPr>
        </p:nvSpPr>
        <p:spPr>
          <a:xfrm>
            <a:off x="3289300" y="6034262"/>
            <a:ext cx="2101850" cy="185563"/>
          </a:xfrm>
        </p:spPr>
        <p:txBody>
          <a:bodyPr anchor="ctr">
            <a:normAutofit/>
          </a:bodyPr>
          <a:lstStyle>
            <a:lvl1pPr algn="r">
              <a:defRPr sz="8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/>
              <a:t>출처 입력</a:t>
            </a:r>
            <a:endParaRPr lang="ko-KR" altLang="en-US" dirty="0"/>
          </a:p>
        </p:txBody>
      </p:sp>
      <p:sp>
        <p:nvSpPr>
          <p:cNvPr id="12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13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4199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차트&amp;그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차트 개체 틀 5"/>
          <p:cNvSpPr>
            <a:spLocks noGrp="1"/>
          </p:cNvSpPr>
          <p:nvPr>
            <p:ph type="chart" sz="quarter" idx="14"/>
          </p:nvPr>
        </p:nvSpPr>
        <p:spPr>
          <a:xfrm>
            <a:off x="339270" y="1466850"/>
            <a:ext cx="5867400" cy="5086350"/>
          </a:xfrm>
        </p:spPr>
        <p:txBody>
          <a:bodyPr/>
          <a:lstStyle/>
          <a:p>
            <a:r>
              <a:rPr lang="ko-KR" altLang="en-US"/>
              <a:t>차트를 추가하려면 아이콘을 클릭하십시오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762750" y="2490960"/>
            <a:ext cx="4914900" cy="3938415"/>
          </a:xfrm>
          <a:prstGeom prst="rect">
            <a:avLst/>
          </a:prstGeom>
          <a:solidFill>
            <a:srgbClr val="8A713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762750" y="1581150"/>
            <a:ext cx="4914900" cy="909812"/>
          </a:xfrm>
          <a:prstGeom prst="rect">
            <a:avLst/>
          </a:prstGeom>
          <a:solidFill>
            <a:srgbClr val="8A71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21"/>
          <p:cNvSpPr>
            <a:spLocks noGrp="1"/>
          </p:cNvSpPr>
          <p:nvPr>
            <p:ph type="body" sz="quarter" idx="16"/>
          </p:nvPr>
        </p:nvSpPr>
        <p:spPr>
          <a:xfrm>
            <a:off x="7191375" y="1781263"/>
            <a:ext cx="4057650" cy="509587"/>
          </a:xfrm>
        </p:spPr>
        <p:txBody>
          <a:bodyPr anchor="ctr">
            <a:normAutofit/>
          </a:bodyPr>
          <a:lstStyle>
            <a:lvl1pPr algn="ctr">
              <a:defRPr sz="24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2" name="그림 개체 틀 11"/>
          <p:cNvSpPr>
            <a:spLocks noGrp="1"/>
          </p:cNvSpPr>
          <p:nvPr>
            <p:ph type="pic" sz="quarter" idx="17"/>
          </p:nvPr>
        </p:nvSpPr>
        <p:spPr>
          <a:xfrm>
            <a:off x="6919912" y="2681482"/>
            <a:ext cx="4600576" cy="3557371"/>
          </a:xfrm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10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11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812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8"/>
          <p:cNvSpPr>
            <a:spLocks noGrp="1"/>
          </p:cNvSpPr>
          <p:nvPr>
            <p:ph type="title" hasCustomPrompt="1"/>
          </p:nvPr>
        </p:nvSpPr>
        <p:spPr>
          <a:xfrm>
            <a:off x="1016000" y="234951"/>
            <a:ext cx="4586514" cy="571500"/>
          </a:xfrm>
        </p:spPr>
        <p:txBody>
          <a:bodyPr>
            <a:noAutofit/>
          </a:bodyPr>
          <a:lstStyle>
            <a:lvl1pPr>
              <a:defRPr sz="3600" b="0" i="0">
                <a:solidFill>
                  <a:schemeClr val="accent6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sp>
        <p:nvSpPr>
          <p:cNvPr id="7" name="텍스트 개체 틀 29"/>
          <p:cNvSpPr>
            <a:spLocks noGrp="1"/>
          </p:cNvSpPr>
          <p:nvPr>
            <p:ph type="body" sz="quarter" idx="13" hasCustomPrompt="1"/>
          </p:nvPr>
        </p:nvSpPr>
        <p:spPr>
          <a:xfrm>
            <a:off x="1346518" y="772512"/>
            <a:ext cx="4255996" cy="363504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입력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0291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배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447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D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3393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b="0" i="0" kern="1200">
          <a:solidFill>
            <a:schemeClr val="tx1"/>
          </a:solidFill>
          <a:latin typeface="210 하얀바람 B" panose="02020603020101020101" pitchFamily="18" charset="-127"/>
          <a:ea typeface="210 하얀바람 B" panose="02020603020101020101" pitchFamily="18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13" Type="http://schemas.openxmlformats.org/officeDocument/2006/relationships/image" Target="../media/image59.png"/><Relationship Id="rId3" Type="http://schemas.openxmlformats.org/officeDocument/2006/relationships/hyperlink" Target="http://www.jeju.go.kr/" TargetMode="External"/><Relationship Id="rId7" Type="http://schemas.openxmlformats.org/officeDocument/2006/relationships/hyperlink" Target="https://www.jejudatahub.net/" TargetMode="External"/><Relationship Id="rId12" Type="http://schemas.openxmlformats.org/officeDocument/2006/relationships/image" Target="../media/image58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5.png"/><Relationship Id="rId11" Type="http://schemas.openxmlformats.org/officeDocument/2006/relationships/hyperlink" Target="http://www.recycling-info.or.kr/" TargetMode="External"/><Relationship Id="rId5" Type="http://schemas.openxmlformats.org/officeDocument/2006/relationships/hyperlink" Target="http://kostat.go.kr/" TargetMode="External"/><Relationship Id="rId10" Type="http://schemas.openxmlformats.org/officeDocument/2006/relationships/image" Target="../media/image57.png"/><Relationship Id="rId4" Type="http://schemas.openxmlformats.org/officeDocument/2006/relationships/image" Target="../media/image54.png"/><Relationship Id="rId9" Type="http://schemas.openxmlformats.org/officeDocument/2006/relationships/hyperlink" Target="https://search.naver.com/p/crd/rd?m=1&amp;px=270&amp;py=195&amp;sx=270&amp;sy=195&amp;p=UAPouwp0J14ssPJYbNossssstaZ-060059&amp;q=%ED%86%B5%EA%B3%84%EC%A7%80%EB%A6%AC%EC%A0%95%EB%B3%B4%EC%84%9C%EB%B9%84%EC%8A%A4&amp;ie=utf8&amp;rev=1&amp;ssc=tab.nx.all&amp;f=nexearch&amp;w=nexearch&amp;s=4QIi8cdKYFZbjL%2Fm5ByGbA%3D%3D&amp;time=1579657278185&amp;a=vsd_bas*c.purl&amp;r=1&amp;i=a00000fa_b9a5633d2fb3d5e48f33b790&amp;u=https%3A%2F%2Fsgis.kostat.go.kr%2F&amp;cr=1" TargetMode="External"/><Relationship Id="rId14" Type="http://schemas.openxmlformats.org/officeDocument/2006/relationships/image" Target="../media/image6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HY동녘M" pitchFamily="18" charset="-127"/>
                <a:ea typeface="HY동녘M" pitchFamily="18" charset="-127"/>
              </a:rPr>
              <a:t>재활용도움센터 위치 선정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068515" y="5776813"/>
            <a:ext cx="5785339" cy="627183"/>
          </a:xfrm>
        </p:spPr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조</a:t>
            </a:r>
            <a:r>
              <a:rPr lang="en-US" altLang="ko-KR" dirty="0"/>
              <a:t>. </a:t>
            </a:r>
            <a:r>
              <a:rPr lang="ko-KR" altLang="en-US" dirty="0"/>
              <a:t>이소정 김대현 </a:t>
            </a:r>
            <a:r>
              <a:rPr lang="ko-KR" altLang="en-US" dirty="0" err="1"/>
              <a:t>현동엽</a:t>
            </a:r>
            <a:r>
              <a:rPr lang="ko-KR" altLang="en-US" dirty="0"/>
              <a:t> 박민혁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9925447" y="2225141"/>
            <a:ext cx="747042" cy="805382"/>
            <a:chOff x="9925447" y="2225141"/>
            <a:chExt cx="747042" cy="805382"/>
          </a:xfrm>
        </p:grpSpPr>
        <p:sp>
          <p:nvSpPr>
            <p:cNvPr id="5" name="자유형 2"/>
            <p:cNvSpPr/>
            <p:nvPr/>
          </p:nvSpPr>
          <p:spPr>
            <a:xfrm rot="463061">
              <a:off x="10286111" y="2225141"/>
              <a:ext cx="386378" cy="805382"/>
            </a:xfrm>
            <a:custGeom>
              <a:avLst/>
              <a:gdLst>
                <a:gd name="connsiteX0" fmla="*/ 57710 w 497315"/>
                <a:gd name="connsiteY0" fmla="*/ 1021926 h 1036623"/>
                <a:gd name="connsiteX1" fmla="*/ 27230 w 497315"/>
                <a:gd name="connsiteY1" fmla="*/ 579966 h 1036623"/>
                <a:gd name="connsiteX2" fmla="*/ 377750 w 497315"/>
                <a:gd name="connsiteY2" fmla="*/ 99906 h 1036623"/>
                <a:gd name="connsiteX3" fmla="*/ 476810 w 497315"/>
                <a:gd name="connsiteY3" fmla="*/ 31326 h 1036623"/>
                <a:gd name="connsiteX4" fmla="*/ 484430 w 497315"/>
                <a:gd name="connsiteY4" fmla="*/ 488526 h 1036623"/>
                <a:gd name="connsiteX5" fmla="*/ 332030 w 497315"/>
                <a:gd name="connsiteY5" fmla="*/ 892386 h 1036623"/>
                <a:gd name="connsiteX6" fmla="*/ 57710 w 497315"/>
                <a:gd name="connsiteY6" fmla="*/ 1021926 h 1036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315" h="1036623">
                  <a:moveTo>
                    <a:pt x="57710" y="1021926"/>
                  </a:moveTo>
                  <a:cubicBezTo>
                    <a:pt x="6910" y="969856"/>
                    <a:pt x="-26110" y="733636"/>
                    <a:pt x="27230" y="579966"/>
                  </a:cubicBezTo>
                  <a:cubicBezTo>
                    <a:pt x="80570" y="426296"/>
                    <a:pt x="302820" y="191346"/>
                    <a:pt x="377750" y="99906"/>
                  </a:cubicBezTo>
                  <a:cubicBezTo>
                    <a:pt x="452680" y="8466"/>
                    <a:pt x="459030" y="-33444"/>
                    <a:pt x="476810" y="31326"/>
                  </a:cubicBezTo>
                  <a:cubicBezTo>
                    <a:pt x="494590" y="96096"/>
                    <a:pt x="508560" y="345016"/>
                    <a:pt x="484430" y="488526"/>
                  </a:cubicBezTo>
                  <a:cubicBezTo>
                    <a:pt x="460300" y="632036"/>
                    <a:pt x="400610" y="807296"/>
                    <a:pt x="332030" y="892386"/>
                  </a:cubicBezTo>
                  <a:cubicBezTo>
                    <a:pt x="263450" y="977476"/>
                    <a:pt x="108510" y="1073996"/>
                    <a:pt x="57710" y="1021926"/>
                  </a:cubicBezTo>
                  <a:close/>
                </a:path>
              </a:pathLst>
            </a:custGeom>
            <a:solidFill>
              <a:srgbClr val="9FB7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19"/>
            <p:cNvSpPr/>
            <p:nvPr/>
          </p:nvSpPr>
          <p:spPr>
            <a:xfrm flipH="1">
              <a:off x="9925447" y="2394172"/>
              <a:ext cx="294629" cy="614137"/>
            </a:xfrm>
            <a:custGeom>
              <a:avLst/>
              <a:gdLst>
                <a:gd name="connsiteX0" fmla="*/ 57710 w 497315"/>
                <a:gd name="connsiteY0" fmla="*/ 1021926 h 1036623"/>
                <a:gd name="connsiteX1" fmla="*/ 27230 w 497315"/>
                <a:gd name="connsiteY1" fmla="*/ 579966 h 1036623"/>
                <a:gd name="connsiteX2" fmla="*/ 377750 w 497315"/>
                <a:gd name="connsiteY2" fmla="*/ 99906 h 1036623"/>
                <a:gd name="connsiteX3" fmla="*/ 476810 w 497315"/>
                <a:gd name="connsiteY3" fmla="*/ 31326 h 1036623"/>
                <a:gd name="connsiteX4" fmla="*/ 484430 w 497315"/>
                <a:gd name="connsiteY4" fmla="*/ 488526 h 1036623"/>
                <a:gd name="connsiteX5" fmla="*/ 332030 w 497315"/>
                <a:gd name="connsiteY5" fmla="*/ 892386 h 1036623"/>
                <a:gd name="connsiteX6" fmla="*/ 57710 w 497315"/>
                <a:gd name="connsiteY6" fmla="*/ 1021926 h 1036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7315" h="1036623">
                  <a:moveTo>
                    <a:pt x="57710" y="1021926"/>
                  </a:moveTo>
                  <a:cubicBezTo>
                    <a:pt x="6910" y="969856"/>
                    <a:pt x="-26110" y="733636"/>
                    <a:pt x="27230" y="579966"/>
                  </a:cubicBezTo>
                  <a:cubicBezTo>
                    <a:pt x="80570" y="426296"/>
                    <a:pt x="302820" y="191346"/>
                    <a:pt x="377750" y="99906"/>
                  </a:cubicBezTo>
                  <a:cubicBezTo>
                    <a:pt x="452680" y="8466"/>
                    <a:pt x="459030" y="-33444"/>
                    <a:pt x="476810" y="31326"/>
                  </a:cubicBezTo>
                  <a:cubicBezTo>
                    <a:pt x="494590" y="96096"/>
                    <a:pt x="508560" y="345016"/>
                    <a:pt x="484430" y="488526"/>
                  </a:cubicBezTo>
                  <a:cubicBezTo>
                    <a:pt x="460300" y="632036"/>
                    <a:pt x="400610" y="807296"/>
                    <a:pt x="332030" y="892386"/>
                  </a:cubicBezTo>
                  <a:cubicBezTo>
                    <a:pt x="263450" y="977476"/>
                    <a:pt x="108510" y="1073996"/>
                    <a:pt x="57710" y="1021926"/>
                  </a:cubicBezTo>
                  <a:close/>
                </a:path>
              </a:pathLst>
            </a:custGeom>
            <a:solidFill>
              <a:srgbClr val="9FB7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74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C04F3-4F9C-4A62-A63C-CD1D127A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C47F95-100B-4C55-AC59-C9BCD300A6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정규화 및 군집 수 선택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BB3D139-D664-4729-8E97-47ACDF82D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99" y="3545152"/>
            <a:ext cx="3761995" cy="2286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A962019-0DC8-4B18-BE89-ED1BC4FEA7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768" y="3545153"/>
            <a:ext cx="3761996" cy="2286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DBADF8-A91F-4414-864C-1B892132C6E4}"/>
              </a:ext>
            </a:extLst>
          </p:cNvPr>
          <p:cNvSpPr txBox="1"/>
          <p:nvPr/>
        </p:nvSpPr>
        <p:spPr>
          <a:xfrm>
            <a:off x="1029694" y="6036954"/>
            <a:ext cx="236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Robust </a:t>
            </a:r>
            <a:r>
              <a:rPr lang="ko-KR" altLang="en-US" dirty="0"/>
              <a:t>정규화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E81E12-DB45-47C1-A132-50A91BD2D153}"/>
              </a:ext>
            </a:extLst>
          </p:cNvPr>
          <p:cNvSpPr txBox="1"/>
          <p:nvPr/>
        </p:nvSpPr>
        <p:spPr>
          <a:xfrm>
            <a:off x="5092117" y="6036954"/>
            <a:ext cx="2365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Min-Max </a:t>
            </a:r>
            <a:r>
              <a:rPr lang="ko-KR" altLang="en-US" dirty="0"/>
              <a:t>정규화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4EFBE5-B2A7-4F90-996A-3D600244BED7}"/>
              </a:ext>
            </a:extLst>
          </p:cNvPr>
          <p:cNvSpPr txBox="1"/>
          <p:nvPr/>
        </p:nvSpPr>
        <p:spPr>
          <a:xfrm>
            <a:off x="1979600" y="1597909"/>
            <a:ext cx="7011725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Elbow </a:t>
            </a:r>
            <a:r>
              <a:rPr lang="ko-KR" altLang="en-US" dirty="0"/>
              <a:t>기법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각 중심점에서 해당 클러스터 내의 점까지 거리 합산한 값으로 측정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값이 작을 수록 잘 </a:t>
            </a:r>
            <a:r>
              <a:rPr lang="ko-KR" altLang="en-US" dirty="0" err="1"/>
              <a:t>뭉쳐있음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팔꿈치</a:t>
            </a:r>
            <a:r>
              <a:rPr lang="en-US" altLang="ko-KR" dirty="0"/>
              <a:t>(Elbow)</a:t>
            </a:r>
            <a:r>
              <a:rPr lang="ko-KR" altLang="en-US" dirty="0"/>
              <a:t>부분이 잘 형성된 곳을 군집화 개수로 지정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12A9CD0-AD7A-479D-8FBF-E1A2A12BC0D2}"/>
              </a:ext>
            </a:extLst>
          </p:cNvPr>
          <p:cNvSpPr/>
          <p:nvPr/>
        </p:nvSpPr>
        <p:spPr>
          <a:xfrm>
            <a:off x="1132514" y="4951921"/>
            <a:ext cx="654041" cy="5932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EDD5000-AF43-4F12-A67C-596E71E66E7B}"/>
              </a:ext>
            </a:extLst>
          </p:cNvPr>
          <p:cNvSpPr/>
          <p:nvPr/>
        </p:nvSpPr>
        <p:spPr>
          <a:xfrm>
            <a:off x="5092117" y="4923167"/>
            <a:ext cx="653697" cy="5928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C115585-8A35-4C8F-8C21-3D731AE29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114" y="3541141"/>
            <a:ext cx="4023436" cy="2286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BBC6A76-9ED3-4ED1-B23A-70883B62E244}"/>
              </a:ext>
            </a:extLst>
          </p:cNvPr>
          <p:cNvSpPr txBox="1"/>
          <p:nvPr/>
        </p:nvSpPr>
        <p:spPr>
          <a:xfrm>
            <a:off x="9516861" y="6036954"/>
            <a:ext cx="1589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</a:t>
            </a:r>
            <a:r>
              <a:rPr lang="ko-KR" altLang="en-US" dirty="0"/>
              <a:t>점수 표준화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E12113D-22FB-4AE9-952D-07E7F650C9BF}"/>
              </a:ext>
            </a:extLst>
          </p:cNvPr>
          <p:cNvSpPr/>
          <p:nvPr/>
        </p:nvSpPr>
        <p:spPr>
          <a:xfrm>
            <a:off x="8991325" y="4849742"/>
            <a:ext cx="803698" cy="7289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00652-3E2A-4ED0-8CD7-99C6450206BD}"/>
              </a:ext>
            </a:extLst>
          </p:cNvPr>
          <p:cNvSpPr txBox="1"/>
          <p:nvPr/>
        </p:nvSpPr>
        <p:spPr>
          <a:xfrm>
            <a:off x="67112" y="1136016"/>
            <a:ext cx="1786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Kmeans</a:t>
            </a:r>
            <a:r>
              <a:rPr lang="ko-KR" altLang="en-US" dirty="0"/>
              <a:t> 군집화</a:t>
            </a:r>
          </a:p>
        </p:txBody>
      </p:sp>
    </p:spTree>
    <p:extLst>
      <p:ext uri="{BB962C8B-B14F-4D97-AF65-F5344CB8AC3E}">
        <p14:creationId xmlns:p14="http://schemas.microsoft.com/office/powerpoint/2010/main" val="31080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C04F3-4F9C-4A62-A63C-CD1D127A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C47F95-100B-4C55-AC59-C9BCD300A6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정규화 및 군집 수 선택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78397C-62BC-40AA-A1DB-FCBE604F6624}"/>
              </a:ext>
            </a:extLst>
          </p:cNvPr>
          <p:cNvSpPr txBox="1"/>
          <p:nvPr/>
        </p:nvSpPr>
        <p:spPr>
          <a:xfrm>
            <a:off x="2470485" y="1511854"/>
            <a:ext cx="704263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실루엣 계수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같은 클러스터의 데이터가 다른 클러스터의 데이터보다 가까운 정도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1</a:t>
            </a:r>
            <a:r>
              <a:rPr lang="ko-KR" altLang="en-US" dirty="0"/>
              <a:t>에 가까울 수록 </a:t>
            </a:r>
            <a:r>
              <a:rPr lang="ko-KR" altLang="en-US" dirty="0" err="1"/>
              <a:t>클러스트끼리</a:t>
            </a:r>
            <a:r>
              <a:rPr lang="ko-KR" altLang="en-US" dirty="0"/>
              <a:t> 잘 </a:t>
            </a:r>
            <a:r>
              <a:rPr lang="ko-KR" altLang="en-US" dirty="0" err="1"/>
              <a:t>뭉쳐있음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649C74C-DD5C-4066-BE15-17EECEC2E5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2"/>
          <a:stretch/>
        </p:blipFill>
        <p:spPr>
          <a:xfrm>
            <a:off x="4224421" y="3224492"/>
            <a:ext cx="3671248" cy="25794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6343569-84B7-457D-A9D2-CA7633C7B5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2" b="7270"/>
          <a:stretch/>
        </p:blipFill>
        <p:spPr>
          <a:xfrm>
            <a:off x="8025643" y="3224493"/>
            <a:ext cx="3860808" cy="25794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E16AA11-60B6-406B-9221-56F457706240}"/>
              </a:ext>
            </a:extLst>
          </p:cNvPr>
          <p:cNvSpPr txBox="1"/>
          <p:nvPr/>
        </p:nvSpPr>
        <p:spPr>
          <a:xfrm>
            <a:off x="667942" y="5976718"/>
            <a:ext cx="292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Robust </a:t>
            </a:r>
            <a:r>
              <a:rPr lang="ko-KR" altLang="en-US" dirty="0"/>
              <a:t>정규화 적용 </a:t>
            </a:r>
            <a:r>
              <a:rPr lang="en-US" altLang="ko-KR" dirty="0"/>
              <a:t>PCA</a:t>
            </a:r>
          </a:p>
          <a:p>
            <a:r>
              <a:rPr lang="ko-KR" altLang="en-US" dirty="0"/>
              <a:t>실루엣 계수</a:t>
            </a:r>
            <a:r>
              <a:rPr lang="en-US" altLang="ko-KR" dirty="0"/>
              <a:t> : 0.45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72CA12-7732-4346-B1F5-B5AB667EE867}"/>
              </a:ext>
            </a:extLst>
          </p:cNvPr>
          <p:cNvSpPr txBox="1"/>
          <p:nvPr/>
        </p:nvSpPr>
        <p:spPr>
          <a:xfrm>
            <a:off x="4666199" y="5976718"/>
            <a:ext cx="292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Min-max </a:t>
            </a:r>
            <a:r>
              <a:rPr lang="ko-KR" altLang="en-US" dirty="0"/>
              <a:t>정규화 적용 </a:t>
            </a:r>
            <a:r>
              <a:rPr lang="en-US" altLang="ko-KR" dirty="0"/>
              <a:t>PCA  </a:t>
            </a:r>
          </a:p>
          <a:p>
            <a:r>
              <a:rPr lang="ko-KR" altLang="en-US" dirty="0"/>
              <a:t>실루엣 계수</a:t>
            </a:r>
            <a:r>
              <a:rPr lang="en-US" altLang="ko-KR" dirty="0"/>
              <a:t> : 0.46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49002F-D172-4BF6-97DA-FD978A19B907}"/>
              </a:ext>
            </a:extLst>
          </p:cNvPr>
          <p:cNvSpPr txBox="1"/>
          <p:nvPr/>
        </p:nvSpPr>
        <p:spPr>
          <a:xfrm>
            <a:off x="8673798" y="5976718"/>
            <a:ext cx="2776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</a:t>
            </a:r>
            <a:r>
              <a:rPr lang="ko-KR" altLang="en-US" dirty="0"/>
              <a:t>점수 표준화  적용 </a:t>
            </a:r>
            <a:r>
              <a:rPr lang="en-US" altLang="ko-KR" dirty="0"/>
              <a:t>PCA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실루엣 계수</a:t>
            </a:r>
            <a:r>
              <a:rPr lang="en-US" altLang="ko-KR" dirty="0"/>
              <a:t> : 0.45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CF3C6F7-1429-4CEA-B9D8-042211433723}"/>
              </a:ext>
            </a:extLst>
          </p:cNvPr>
          <p:cNvSpPr/>
          <p:nvPr/>
        </p:nvSpPr>
        <p:spPr>
          <a:xfrm>
            <a:off x="4084729" y="2848654"/>
            <a:ext cx="3963486" cy="37743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30F519-6194-4C0A-A579-47ACC753D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493" y="3224493"/>
            <a:ext cx="3768390" cy="25794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866B46-4841-4322-8B0C-A4C8773DF023}"/>
              </a:ext>
            </a:extLst>
          </p:cNvPr>
          <p:cNvSpPr txBox="1"/>
          <p:nvPr/>
        </p:nvSpPr>
        <p:spPr>
          <a:xfrm>
            <a:off x="67112" y="1136016"/>
            <a:ext cx="1786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Kmeans</a:t>
            </a:r>
            <a:r>
              <a:rPr lang="ko-KR" altLang="en-US" dirty="0"/>
              <a:t> 군집화</a:t>
            </a:r>
          </a:p>
        </p:txBody>
      </p:sp>
    </p:spTree>
    <p:extLst>
      <p:ext uri="{BB962C8B-B14F-4D97-AF65-F5344CB8AC3E}">
        <p14:creationId xmlns:p14="http://schemas.microsoft.com/office/powerpoint/2010/main" val="345853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3828ACD-1801-40AB-A165-5F5008D7E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23" y="1932417"/>
            <a:ext cx="4153480" cy="21614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1D51EE3-BDC4-44D0-A9E0-227DF1F521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2"/>
          <a:stretch/>
        </p:blipFill>
        <p:spPr>
          <a:xfrm>
            <a:off x="6445523" y="4265654"/>
            <a:ext cx="4153480" cy="216141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B358EFC-E73D-46B8-BE84-2DD30B89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C6B3F4-E81E-4FE4-958A-2390FA3895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군집 수 선택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265905-8069-4718-93FB-A544E08ED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72" y="1932416"/>
            <a:ext cx="4220164" cy="21614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DEDA48-E663-4617-B0F8-BB455F9FD98B}"/>
              </a:ext>
            </a:extLst>
          </p:cNvPr>
          <p:cNvSpPr txBox="1"/>
          <p:nvPr/>
        </p:nvSpPr>
        <p:spPr>
          <a:xfrm>
            <a:off x="1862342" y="1424132"/>
            <a:ext cx="81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 = 3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913A1-AEA6-4A1B-89B5-57B23B2E7F8F}"/>
              </a:ext>
            </a:extLst>
          </p:cNvPr>
          <p:cNvSpPr txBox="1"/>
          <p:nvPr/>
        </p:nvSpPr>
        <p:spPr>
          <a:xfrm>
            <a:off x="8114381" y="1424132"/>
            <a:ext cx="815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 = 4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3A3BE-B456-4F75-9B32-A510363BD02B}"/>
              </a:ext>
            </a:extLst>
          </p:cNvPr>
          <p:cNvSpPr txBox="1"/>
          <p:nvPr/>
        </p:nvSpPr>
        <p:spPr>
          <a:xfrm>
            <a:off x="362972" y="1159346"/>
            <a:ext cx="2403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군집 수 비교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8532A29-6CC7-416C-BEB0-8BDA83A169A6}"/>
              </a:ext>
            </a:extLst>
          </p:cNvPr>
          <p:cNvSpPr/>
          <p:nvPr/>
        </p:nvSpPr>
        <p:spPr>
          <a:xfrm>
            <a:off x="5568958" y="1209280"/>
            <a:ext cx="5944500" cy="55886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0CCDE06-F5A9-4D1D-A483-FAF36B7A92B5}"/>
              </a:ext>
            </a:extLst>
          </p:cNvPr>
          <p:cNvCxnSpPr>
            <a:cxnSpLocks/>
          </p:cNvCxnSpPr>
          <p:nvPr/>
        </p:nvCxnSpPr>
        <p:spPr>
          <a:xfrm>
            <a:off x="5602514" y="1442485"/>
            <a:ext cx="0" cy="5286207"/>
          </a:xfrm>
          <a:prstGeom prst="line">
            <a:avLst/>
          </a:prstGeom>
          <a:ln w="4762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28A8F38E-7601-4AE5-B073-D1F4774D86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972" y="4265654"/>
            <a:ext cx="4220164" cy="216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3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22610-8271-4856-8BFE-5E1D5F240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E9774C-DD48-4F0A-B332-CFDA1200C0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군집데이터 변수화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F06901-4E97-407C-ABC4-033D3C5D6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035277"/>
            <a:ext cx="5446965" cy="2191056"/>
          </a:xfrm>
          <a:prstGeom prst="rect">
            <a:avLst/>
          </a:prstGeo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A4DAF58-4517-4581-B2A4-CA1919E5FD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336084"/>
              </p:ext>
            </p:extLst>
          </p:nvPr>
        </p:nvGraphicFramePr>
        <p:xfrm>
          <a:off x="1016001" y="4681082"/>
          <a:ext cx="5446965" cy="1404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9393">
                  <a:extLst>
                    <a:ext uri="{9D8B030D-6E8A-4147-A177-3AD203B41FA5}">
                      <a16:colId xmlns:a16="http://schemas.microsoft.com/office/drawing/2014/main" val="2220400470"/>
                    </a:ext>
                  </a:extLst>
                </a:gridCol>
                <a:gridCol w="1089393">
                  <a:extLst>
                    <a:ext uri="{9D8B030D-6E8A-4147-A177-3AD203B41FA5}">
                      <a16:colId xmlns:a16="http://schemas.microsoft.com/office/drawing/2014/main" val="2053294688"/>
                    </a:ext>
                  </a:extLst>
                </a:gridCol>
                <a:gridCol w="1089393">
                  <a:extLst>
                    <a:ext uri="{9D8B030D-6E8A-4147-A177-3AD203B41FA5}">
                      <a16:colId xmlns:a16="http://schemas.microsoft.com/office/drawing/2014/main" val="3900855631"/>
                    </a:ext>
                  </a:extLst>
                </a:gridCol>
                <a:gridCol w="1089393">
                  <a:extLst>
                    <a:ext uri="{9D8B030D-6E8A-4147-A177-3AD203B41FA5}">
                      <a16:colId xmlns:a16="http://schemas.microsoft.com/office/drawing/2014/main" val="4269091522"/>
                    </a:ext>
                  </a:extLst>
                </a:gridCol>
                <a:gridCol w="1089393">
                  <a:extLst>
                    <a:ext uri="{9D8B030D-6E8A-4147-A177-3AD203B41FA5}">
                      <a16:colId xmlns:a16="http://schemas.microsoft.com/office/drawing/2014/main" val="1772098855"/>
                    </a:ext>
                  </a:extLst>
                </a:gridCol>
              </a:tblGrid>
              <a:tr h="5848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Random</a:t>
                      </a:r>
                    </a:p>
                    <a:p>
                      <a:pPr latinLnBrk="1"/>
                      <a:r>
                        <a:rPr lang="en-US" altLang="ko-KR" dirty="0"/>
                        <a:t>Forest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XG</a:t>
                      </a:r>
                    </a:p>
                    <a:p>
                      <a:pPr latinLnBrk="1"/>
                      <a:r>
                        <a:rPr lang="en-US" altLang="ko-KR" dirty="0"/>
                        <a:t>Boost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Gradian</a:t>
                      </a:r>
                    </a:p>
                    <a:p>
                      <a:pPr latinLnBrk="1"/>
                      <a:r>
                        <a:rPr lang="en-US" altLang="ko-KR" dirty="0"/>
                        <a:t>Boost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SVC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2883851"/>
                  </a:ext>
                </a:extLst>
              </a:tr>
              <a:tr h="76432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예측률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0.925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0.835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0.355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0.415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486155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E122C5F-9139-45BB-B525-18352E7B137C}"/>
              </a:ext>
            </a:extLst>
          </p:cNvPr>
          <p:cNvSpPr txBox="1"/>
          <p:nvPr/>
        </p:nvSpPr>
        <p:spPr>
          <a:xfrm>
            <a:off x="6883749" y="2677420"/>
            <a:ext cx="4924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군집화된</a:t>
            </a:r>
            <a:r>
              <a:rPr lang="ko-KR" altLang="en-US" dirty="0"/>
              <a:t> 결과값을 </a:t>
            </a:r>
            <a:r>
              <a:rPr lang="ko-KR" altLang="en-US" dirty="0" err="1"/>
              <a:t>맵핑하여</a:t>
            </a:r>
            <a:r>
              <a:rPr lang="ko-KR" altLang="en-US" dirty="0"/>
              <a:t> 변수화</a:t>
            </a:r>
            <a:endParaRPr lang="en-US" altLang="ko-KR" dirty="0"/>
          </a:p>
          <a:p>
            <a:r>
              <a:rPr lang="ko-KR" altLang="en-US" dirty="0"/>
              <a:t>분류 모델 적용 시</a:t>
            </a:r>
            <a:r>
              <a:rPr lang="en-US" altLang="ko-KR" dirty="0"/>
              <a:t>, </a:t>
            </a:r>
            <a:r>
              <a:rPr lang="ko-KR" altLang="en-US" dirty="0"/>
              <a:t>해당 군집의 세부화 목표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690688-DA61-480B-96D2-E0C3162368C2}"/>
              </a:ext>
            </a:extLst>
          </p:cNvPr>
          <p:cNvSpPr txBox="1"/>
          <p:nvPr/>
        </p:nvSpPr>
        <p:spPr>
          <a:xfrm>
            <a:off x="6883749" y="5060119"/>
            <a:ext cx="4924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GridSearchCV</a:t>
            </a:r>
            <a:r>
              <a:rPr lang="ko-KR" altLang="en-US" dirty="0"/>
              <a:t>를 이용하여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Best score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3575698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EB6FE4-63E9-4D2F-8BF7-2B768DBFE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A71149-D171-49CB-A2BF-8642DC2D73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err="1"/>
              <a:t>RandomForest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F6411-DD54-40FE-91E0-07FC240FD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16" y="1593410"/>
            <a:ext cx="1905266" cy="12955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782B5B2-1636-4504-B907-AE459E7CE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516" y="3624106"/>
            <a:ext cx="4748700" cy="14194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8E32F23-4817-44CC-A3C1-D8487D0E039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119" y="1481394"/>
            <a:ext cx="6260468" cy="412107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9203079-F277-4CE0-BEEC-9DFF4E6F52C6}"/>
              </a:ext>
            </a:extLst>
          </p:cNvPr>
          <p:cNvSpPr/>
          <p:nvPr/>
        </p:nvSpPr>
        <p:spPr>
          <a:xfrm>
            <a:off x="408517" y="3829090"/>
            <a:ext cx="1371516" cy="1214440"/>
          </a:xfrm>
          <a:prstGeom prst="rect">
            <a:avLst/>
          </a:prstGeom>
          <a:solidFill>
            <a:srgbClr val="EDD8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D61B43-EEEC-44A2-82D1-6E4893241CD2}"/>
              </a:ext>
            </a:extLst>
          </p:cNvPr>
          <p:cNvSpPr txBox="1"/>
          <p:nvPr/>
        </p:nvSpPr>
        <p:spPr>
          <a:xfrm>
            <a:off x="345117" y="1224077"/>
            <a:ext cx="190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Best_params</a:t>
            </a:r>
            <a:r>
              <a:rPr lang="en-US" altLang="ko-KR" dirty="0"/>
              <a:t>_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45C78-3299-42C4-B46F-882A15F854A8}"/>
              </a:ext>
            </a:extLst>
          </p:cNvPr>
          <p:cNvSpPr txBox="1"/>
          <p:nvPr/>
        </p:nvSpPr>
        <p:spPr>
          <a:xfrm>
            <a:off x="345117" y="3172600"/>
            <a:ext cx="190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Best_estimator</a:t>
            </a:r>
            <a:r>
              <a:rPr lang="en-US" altLang="ko-KR" dirty="0"/>
              <a:t>_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14D893-D45B-490F-A755-68A31A786B4D}"/>
              </a:ext>
            </a:extLst>
          </p:cNvPr>
          <p:cNvSpPr txBox="1"/>
          <p:nvPr/>
        </p:nvSpPr>
        <p:spPr>
          <a:xfrm>
            <a:off x="408516" y="5574209"/>
            <a:ext cx="7632192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군집화된</a:t>
            </a:r>
            <a:r>
              <a:rPr lang="ko-KR" altLang="en-US" dirty="0"/>
              <a:t> 결과에서 더 세분화된 분류 확인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그러나 </a:t>
            </a:r>
            <a:r>
              <a:rPr lang="en-US" altLang="ko-KR" dirty="0"/>
              <a:t>6</a:t>
            </a:r>
            <a:r>
              <a:rPr lang="ko-KR" altLang="en-US" dirty="0"/>
              <a:t>단계 분류는 너무 많아 </a:t>
            </a:r>
            <a:r>
              <a:rPr lang="en-US" altLang="ko-KR" dirty="0" err="1"/>
              <a:t>Kmeans</a:t>
            </a:r>
            <a:r>
              <a:rPr lang="ko-KR" altLang="en-US" dirty="0"/>
              <a:t>의 </a:t>
            </a:r>
            <a:r>
              <a:rPr lang="en-US" altLang="ko-KR" dirty="0"/>
              <a:t>4</a:t>
            </a:r>
            <a:r>
              <a:rPr lang="ko-KR" altLang="en-US" dirty="0"/>
              <a:t>단계 군집으로 위치선정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589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76FA6-F943-41B8-BBBD-28150054C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412096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61F4F-9D13-4D32-B173-C2262C3D58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위치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9236B5-F333-4631-971F-18EDBE84E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95" y="1673577"/>
            <a:ext cx="8611737" cy="4654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BF39DE-4703-42A8-9D01-680515D215B7}"/>
              </a:ext>
            </a:extLst>
          </p:cNvPr>
          <p:cNvSpPr txBox="1"/>
          <p:nvPr/>
        </p:nvSpPr>
        <p:spPr>
          <a:xfrm>
            <a:off x="9336946" y="1673577"/>
            <a:ext cx="2776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재활용 도움센터</a:t>
            </a:r>
            <a:endParaRPr lang="en-US" altLang="ko-KR" dirty="0"/>
          </a:p>
          <a:p>
            <a:r>
              <a:rPr lang="en-US" altLang="ko-KR" dirty="0"/>
              <a:t>58</a:t>
            </a:r>
            <a:r>
              <a:rPr lang="ko-KR" altLang="en-US" dirty="0"/>
              <a:t>개소</a:t>
            </a:r>
          </a:p>
        </p:txBody>
      </p:sp>
    </p:spTree>
    <p:extLst>
      <p:ext uri="{BB962C8B-B14F-4D97-AF65-F5344CB8AC3E}">
        <p14:creationId xmlns:p14="http://schemas.microsoft.com/office/powerpoint/2010/main" val="352385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226FBD6-27E7-4814-BA96-EE13E6115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227" y="1344012"/>
            <a:ext cx="9388551" cy="55584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13E66EE-3539-45D3-ABD3-B1D83305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080000" cy="571500"/>
          </a:xfrm>
        </p:spPr>
        <p:txBody>
          <a:bodyPr/>
          <a:lstStyle/>
          <a:p>
            <a:r>
              <a:rPr lang="ko-KR" altLang="en-US" dirty="0"/>
              <a:t>지역별 군집화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D7BF05-CA7B-4BDD-8A24-04BEEC77DE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쓰레기배출량 군집 등급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BF5D87-521D-48CA-910B-CFD28F8DDD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904" y="1719620"/>
            <a:ext cx="8546929" cy="50906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718AED9-4BBC-4C13-BB5B-7CAD5CDB2410}"/>
              </a:ext>
            </a:extLst>
          </p:cNvPr>
          <p:cNvSpPr/>
          <p:nvPr/>
        </p:nvSpPr>
        <p:spPr>
          <a:xfrm>
            <a:off x="9505778" y="1354016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586BF3-B656-4BEF-9507-DDDACBD0CAAF}"/>
              </a:ext>
            </a:extLst>
          </p:cNvPr>
          <p:cNvSpPr/>
          <p:nvPr/>
        </p:nvSpPr>
        <p:spPr>
          <a:xfrm>
            <a:off x="9505778" y="251109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37565-7DA3-41CB-9400-8BED0B1FBF21}"/>
              </a:ext>
            </a:extLst>
          </p:cNvPr>
          <p:cNvSpPr/>
          <p:nvPr/>
        </p:nvSpPr>
        <p:spPr>
          <a:xfrm>
            <a:off x="9505778" y="3802999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A42C6C-9DF7-4048-9633-29C148C76C82}"/>
              </a:ext>
            </a:extLst>
          </p:cNvPr>
          <p:cNvSpPr/>
          <p:nvPr/>
        </p:nvSpPr>
        <p:spPr>
          <a:xfrm>
            <a:off x="9505778" y="5262907"/>
            <a:ext cx="671119" cy="283390"/>
          </a:xfrm>
          <a:prstGeom prst="rect">
            <a:avLst/>
          </a:prstGeom>
          <a:solidFill>
            <a:srgbClr val="CD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142F8-89CC-48F5-86BD-42F277F0C712}"/>
              </a:ext>
            </a:extLst>
          </p:cNvPr>
          <p:cNvSpPr txBox="1"/>
          <p:nvPr/>
        </p:nvSpPr>
        <p:spPr>
          <a:xfrm>
            <a:off x="10192624" y="1310898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등급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5E24F-5AC6-4AE3-ADE7-97D4ED54EBF9}"/>
              </a:ext>
            </a:extLst>
          </p:cNvPr>
          <p:cNvSpPr txBox="1"/>
          <p:nvPr/>
        </p:nvSpPr>
        <p:spPr>
          <a:xfrm>
            <a:off x="10192624" y="2468124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등급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7A851-1376-4508-BD9C-CB43AA36AC65}"/>
              </a:ext>
            </a:extLst>
          </p:cNvPr>
          <p:cNvSpPr txBox="1"/>
          <p:nvPr/>
        </p:nvSpPr>
        <p:spPr>
          <a:xfrm>
            <a:off x="10192624" y="3760175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등급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BE0F54-7E59-477C-A69E-71C366E5912B}"/>
              </a:ext>
            </a:extLst>
          </p:cNvPr>
          <p:cNvSpPr txBox="1"/>
          <p:nvPr/>
        </p:nvSpPr>
        <p:spPr>
          <a:xfrm>
            <a:off x="10192624" y="5219777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등급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986C0-B1BD-4D44-AD2A-8B9885ED65D2}"/>
              </a:ext>
            </a:extLst>
          </p:cNvPr>
          <p:cNvSpPr txBox="1"/>
          <p:nvPr/>
        </p:nvSpPr>
        <p:spPr>
          <a:xfrm>
            <a:off x="9505777" y="1719620"/>
            <a:ext cx="23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, </a:t>
            </a:r>
            <a:r>
              <a:rPr lang="ko-KR" altLang="en-US" dirty="0"/>
              <a:t>연동</a:t>
            </a:r>
            <a:r>
              <a:rPr lang="en-US" altLang="ko-KR" dirty="0"/>
              <a:t>, </a:t>
            </a:r>
            <a:r>
              <a:rPr lang="ko-KR" altLang="en-US" dirty="0"/>
              <a:t>이도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97F0-1EE1-4788-AC24-62A92D09E5BF}"/>
              </a:ext>
            </a:extLst>
          </p:cNvPr>
          <p:cNvSpPr txBox="1"/>
          <p:nvPr/>
        </p:nvSpPr>
        <p:spPr>
          <a:xfrm>
            <a:off x="9505777" y="289893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r>
              <a:rPr lang="en-US" altLang="ko-KR" dirty="0"/>
              <a:t>, </a:t>
            </a:r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한림읍</a:t>
            </a:r>
            <a:r>
              <a:rPr lang="en-US" altLang="ko-KR" dirty="0"/>
              <a:t>, </a:t>
            </a:r>
            <a:r>
              <a:rPr lang="ko-KR" altLang="en-US" dirty="0" err="1"/>
              <a:t>동홍동</a:t>
            </a:r>
            <a:r>
              <a:rPr lang="en-US" altLang="ko-KR" dirty="0"/>
              <a:t>, </a:t>
            </a:r>
            <a:r>
              <a:rPr lang="ko-KR" altLang="en-US" dirty="0" err="1"/>
              <a:t>화북동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B15D0-F6F1-42D4-A80C-706B8D99CA81}"/>
              </a:ext>
            </a:extLst>
          </p:cNvPr>
          <p:cNvSpPr txBox="1"/>
          <p:nvPr/>
        </p:nvSpPr>
        <p:spPr>
          <a:xfrm>
            <a:off x="9505777" y="419038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r>
              <a:rPr lang="en-US" altLang="ko-KR" dirty="0"/>
              <a:t>, </a:t>
            </a:r>
            <a:r>
              <a:rPr lang="ko-KR" altLang="en-US" dirty="0"/>
              <a:t>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외도동</a:t>
            </a:r>
            <a:r>
              <a:rPr lang="en-US" altLang="ko-KR" dirty="0"/>
              <a:t>, </a:t>
            </a:r>
            <a:r>
              <a:rPr lang="ko-KR" altLang="en-US" dirty="0" err="1"/>
              <a:t>표선면</a:t>
            </a:r>
            <a:r>
              <a:rPr lang="en-US" altLang="ko-KR" dirty="0"/>
              <a:t>, </a:t>
            </a:r>
            <a:r>
              <a:rPr lang="ko-KR" altLang="en-US" dirty="0"/>
              <a:t>용담</a:t>
            </a:r>
            <a:r>
              <a:rPr lang="en-US" altLang="ko-KR" dirty="0"/>
              <a:t>2</a:t>
            </a:r>
            <a:r>
              <a:rPr lang="ko-KR" altLang="en-US" dirty="0"/>
              <a:t>동 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451F8-5CB6-4BE9-B217-E5F91608B590}"/>
              </a:ext>
            </a:extLst>
          </p:cNvPr>
          <p:cNvSpPr txBox="1"/>
          <p:nvPr/>
        </p:nvSpPr>
        <p:spPr>
          <a:xfrm>
            <a:off x="9505777" y="5692133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중앙동</a:t>
            </a:r>
            <a:r>
              <a:rPr lang="en-US" altLang="ko-KR" dirty="0"/>
              <a:t>, </a:t>
            </a:r>
            <a:r>
              <a:rPr lang="ko-KR" altLang="en-US" dirty="0" err="1"/>
              <a:t>건입동</a:t>
            </a:r>
            <a:r>
              <a:rPr lang="en-US" altLang="ko-KR" dirty="0"/>
              <a:t>, </a:t>
            </a:r>
            <a:r>
              <a:rPr lang="ko-KR" altLang="en-US" dirty="0" err="1"/>
              <a:t>한경면</a:t>
            </a:r>
            <a:r>
              <a:rPr lang="en-US" altLang="ko-KR" dirty="0"/>
              <a:t>, </a:t>
            </a:r>
            <a:r>
              <a:rPr lang="ko-KR" altLang="en-US" dirty="0"/>
              <a:t>봉개동 등</a:t>
            </a:r>
          </a:p>
        </p:txBody>
      </p:sp>
    </p:spTree>
    <p:extLst>
      <p:ext uri="{BB962C8B-B14F-4D97-AF65-F5344CB8AC3E}">
        <p14:creationId xmlns:p14="http://schemas.microsoft.com/office/powerpoint/2010/main" val="53427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226FBD6-27E7-4814-BA96-EE13E6115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227" y="1344012"/>
            <a:ext cx="9388551" cy="55584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2BF5D87-521D-48CA-910B-CFD28F8DDD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904" y="1719620"/>
            <a:ext cx="8546929" cy="50906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718AED9-4BBC-4C13-BB5B-7CAD5CDB2410}"/>
              </a:ext>
            </a:extLst>
          </p:cNvPr>
          <p:cNvSpPr/>
          <p:nvPr/>
        </p:nvSpPr>
        <p:spPr>
          <a:xfrm>
            <a:off x="9505778" y="1354016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586BF3-B656-4BEF-9507-DDDACBD0CAAF}"/>
              </a:ext>
            </a:extLst>
          </p:cNvPr>
          <p:cNvSpPr/>
          <p:nvPr/>
        </p:nvSpPr>
        <p:spPr>
          <a:xfrm>
            <a:off x="9505778" y="251109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37565-7DA3-41CB-9400-8BED0B1FBF21}"/>
              </a:ext>
            </a:extLst>
          </p:cNvPr>
          <p:cNvSpPr/>
          <p:nvPr/>
        </p:nvSpPr>
        <p:spPr>
          <a:xfrm>
            <a:off x="9505778" y="3802999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A42C6C-9DF7-4048-9633-29C148C76C82}"/>
              </a:ext>
            </a:extLst>
          </p:cNvPr>
          <p:cNvSpPr/>
          <p:nvPr/>
        </p:nvSpPr>
        <p:spPr>
          <a:xfrm>
            <a:off x="9505778" y="5262907"/>
            <a:ext cx="671119" cy="283390"/>
          </a:xfrm>
          <a:prstGeom prst="rect">
            <a:avLst/>
          </a:prstGeom>
          <a:solidFill>
            <a:srgbClr val="CD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142F8-89CC-48F5-86BD-42F277F0C712}"/>
              </a:ext>
            </a:extLst>
          </p:cNvPr>
          <p:cNvSpPr txBox="1"/>
          <p:nvPr/>
        </p:nvSpPr>
        <p:spPr>
          <a:xfrm>
            <a:off x="10192624" y="1310898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등급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5E24F-5AC6-4AE3-ADE7-97D4ED54EBF9}"/>
              </a:ext>
            </a:extLst>
          </p:cNvPr>
          <p:cNvSpPr txBox="1"/>
          <p:nvPr/>
        </p:nvSpPr>
        <p:spPr>
          <a:xfrm>
            <a:off x="10192624" y="2468124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등급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7A851-1376-4508-BD9C-CB43AA36AC65}"/>
              </a:ext>
            </a:extLst>
          </p:cNvPr>
          <p:cNvSpPr txBox="1"/>
          <p:nvPr/>
        </p:nvSpPr>
        <p:spPr>
          <a:xfrm>
            <a:off x="10192624" y="3760175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등급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BE0F54-7E59-477C-A69E-71C366E5912B}"/>
              </a:ext>
            </a:extLst>
          </p:cNvPr>
          <p:cNvSpPr txBox="1"/>
          <p:nvPr/>
        </p:nvSpPr>
        <p:spPr>
          <a:xfrm>
            <a:off x="10192624" y="5219777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등급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986C0-B1BD-4D44-AD2A-8B9885ED65D2}"/>
              </a:ext>
            </a:extLst>
          </p:cNvPr>
          <p:cNvSpPr txBox="1"/>
          <p:nvPr/>
        </p:nvSpPr>
        <p:spPr>
          <a:xfrm>
            <a:off x="9505777" y="1719620"/>
            <a:ext cx="23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, </a:t>
            </a:r>
            <a:r>
              <a:rPr lang="ko-KR" altLang="en-US" dirty="0"/>
              <a:t>연동</a:t>
            </a:r>
            <a:r>
              <a:rPr lang="en-US" altLang="ko-KR" dirty="0"/>
              <a:t>, </a:t>
            </a:r>
            <a:r>
              <a:rPr lang="ko-KR" altLang="en-US" dirty="0"/>
              <a:t>이도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97F0-1EE1-4788-AC24-62A92D09E5BF}"/>
              </a:ext>
            </a:extLst>
          </p:cNvPr>
          <p:cNvSpPr txBox="1"/>
          <p:nvPr/>
        </p:nvSpPr>
        <p:spPr>
          <a:xfrm>
            <a:off x="9505777" y="289893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r>
              <a:rPr lang="en-US" altLang="ko-KR" dirty="0"/>
              <a:t>, </a:t>
            </a:r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한림읍</a:t>
            </a:r>
            <a:r>
              <a:rPr lang="en-US" altLang="ko-KR" dirty="0"/>
              <a:t>, </a:t>
            </a:r>
            <a:r>
              <a:rPr lang="ko-KR" altLang="en-US" dirty="0" err="1"/>
              <a:t>동홍동</a:t>
            </a:r>
            <a:r>
              <a:rPr lang="en-US" altLang="ko-KR" dirty="0"/>
              <a:t>, </a:t>
            </a:r>
            <a:r>
              <a:rPr lang="ko-KR" altLang="en-US" dirty="0" err="1"/>
              <a:t>화북동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B15D0-F6F1-42D4-A80C-706B8D99CA81}"/>
              </a:ext>
            </a:extLst>
          </p:cNvPr>
          <p:cNvSpPr txBox="1"/>
          <p:nvPr/>
        </p:nvSpPr>
        <p:spPr>
          <a:xfrm>
            <a:off x="9505777" y="419038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r>
              <a:rPr lang="en-US" altLang="ko-KR" dirty="0"/>
              <a:t>, </a:t>
            </a:r>
            <a:r>
              <a:rPr lang="ko-KR" altLang="en-US" dirty="0"/>
              <a:t>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외도동</a:t>
            </a:r>
            <a:r>
              <a:rPr lang="en-US" altLang="ko-KR" dirty="0"/>
              <a:t>, </a:t>
            </a:r>
            <a:r>
              <a:rPr lang="ko-KR" altLang="en-US" dirty="0" err="1"/>
              <a:t>표선면</a:t>
            </a:r>
            <a:r>
              <a:rPr lang="en-US" altLang="ko-KR" dirty="0"/>
              <a:t>, </a:t>
            </a:r>
            <a:r>
              <a:rPr lang="ko-KR" altLang="en-US" dirty="0"/>
              <a:t>용담</a:t>
            </a:r>
            <a:r>
              <a:rPr lang="en-US" altLang="ko-KR" dirty="0"/>
              <a:t>2</a:t>
            </a:r>
            <a:r>
              <a:rPr lang="ko-KR" altLang="en-US" dirty="0"/>
              <a:t>동 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451F8-5CB6-4BE9-B217-E5F91608B590}"/>
              </a:ext>
            </a:extLst>
          </p:cNvPr>
          <p:cNvSpPr txBox="1"/>
          <p:nvPr/>
        </p:nvSpPr>
        <p:spPr>
          <a:xfrm>
            <a:off x="9505777" y="5692133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중앙동</a:t>
            </a:r>
            <a:r>
              <a:rPr lang="en-US" altLang="ko-KR" dirty="0"/>
              <a:t>, </a:t>
            </a:r>
            <a:r>
              <a:rPr lang="ko-KR" altLang="en-US" dirty="0" err="1"/>
              <a:t>건입동</a:t>
            </a:r>
            <a:r>
              <a:rPr lang="en-US" altLang="ko-KR" dirty="0"/>
              <a:t>, </a:t>
            </a:r>
            <a:r>
              <a:rPr lang="ko-KR" altLang="en-US" dirty="0" err="1"/>
              <a:t>한경면</a:t>
            </a:r>
            <a:r>
              <a:rPr lang="en-US" altLang="ko-KR" dirty="0"/>
              <a:t>, </a:t>
            </a:r>
            <a:r>
              <a:rPr lang="ko-KR" altLang="en-US" dirty="0"/>
              <a:t>봉개동 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7508D1-558B-48DB-839B-4442CFFF2A26}"/>
              </a:ext>
            </a:extLst>
          </p:cNvPr>
          <p:cNvSpPr/>
          <p:nvPr/>
        </p:nvSpPr>
        <p:spPr>
          <a:xfrm>
            <a:off x="2983345" y="2116168"/>
            <a:ext cx="766619" cy="789853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EE07068-913E-4522-AE80-D269656A2788}"/>
              </a:ext>
            </a:extLst>
          </p:cNvPr>
          <p:cNvSpPr/>
          <p:nvPr/>
        </p:nvSpPr>
        <p:spPr>
          <a:xfrm>
            <a:off x="1160476" y="3013146"/>
            <a:ext cx="766619" cy="789853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제목 1">
            <a:extLst>
              <a:ext uri="{FF2B5EF4-FFF2-40B4-BE49-F238E27FC236}">
                <a16:creationId xmlns:a16="http://schemas.microsoft.com/office/drawing/2014/main" id="{321D6E60-1F98-45E7-B670-97E5E40C1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573488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</p:spTree>
    <p:extLst>
      <p:ext uri="{BB962C8B-B14F-4D97-AF65-F5344CB8AC3E}">
        <p14:creationId xmlns:p14="http://schemas.microsoft.com/office/powerpoint/2010/main" val="203700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AE110-7CEE-4DAC-9CC8-B864CADC1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999" y="234951"/>
            <a:ext cx="5473095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7A0827-E433-40C0-983C-B079D3AF7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18" y="2794959"/>
            <a:ext cx="5473096" cy="39961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3212E80-12CC-40EE-A9C9-1FFD20D97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485" y="2796789"/>
            <a:ext cx="5473095" cy="39943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AECAA5-F89A-45B4-A277-1F4D0AB8B3B4}"/>
              </a:ext>
            </a:extLst>
          </p:cNvPr>
          <p:cNvSpPr txBox="1"/>
          <p:nvPr/>
        </p:nvSpPr>
        <p:spPr>
          <a:xfrm>
            <a:off x="192946" y="1459684"/>
            <a:ext cx="5409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외도동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3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거주인구</a:t>
            </a:r>
            <a:r>
              <a:rPr lang="en-US" altLang="ko-KR" dirty="0"/>
              <a:t>, </a:t>
            </a:r>
            <a:r>
              <a:rPr lang="ko-KR" altLang="en-US" dirty="0" err="1"/>
              <a:t>세대수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3DCC9D-EC70-4B53-B6C9-0BB724234464}"/>
              </a:ext>
            </a:extLst>
          </p:cNvPr>
          <p:cNvSpPr txBox="1"/>
          <p:nvPr/>
        </p:nvSpPr>
        <p:spPr>
          <a:xfrm>
            <a:off x="6589485" y="1459684"/>
            <a:ext cx="5409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한림읍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2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거주인구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FFF6E3-C323-46E5-85D0-392C1645FCAD}"/>
              </a:ext>
            </a:extLst>
          </p:cNvPr>
          <p:cNvSpPr/>
          <p:nvPr/>
        </p:nvSpPr>
        <p:spPr>
          <a:xfrm>
            <a:off x="1016000" y="1494227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13C586-D35D-40CF-AE2B-319CD2C392E3}"/>
              </a:ext>
            </a:extLst>
          </p:cNvPr>
          <p:cNvSpPr/>
          <p:nvPr/>
        </p:nvSpPr>
        <p:spPr>
          <a:xfrm>
            <a:off x="7467253" y="147716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927BD98-20D0-4121-8B4D-FD1E968DD575}"/>
              </a:ext>
            </a:extLst>
          </p:cNvPr>
          <p:cNvSpPr/>
          <p:nvPr/>
        </p:nvSpPr>
        <p:spPr>
          <a:xfrm>
            <a:off x="1016000" y="3398494"/>
            <a:ext cx="1819564" cy="1874710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8C1AD42B-B20A-409C-BBE5-50581A2FAEC1}"/>
              </a:ext>
            </a:extLst>
          </p:cNvPr>
          <p:cNvSpPr/>
          <p:nvPr/>
        </p:nvSpPr>
        <p:spPr>
          <a:xfrm>
            <a:off x="7873999" y="3655154"/>
            <a:ext cx="1140691" cy="1175262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10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226FBD6-27E7-4814-BA96-EE13E6115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227" y="1344012"/>
            <a:ext cx="9388551" cy="55584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2BF5D87-521D-48CA-910B-CFD28F8DDD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904" y="1719620"/>
            <a:ext cx="8546929" cy="50906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718AED9-4BBC-4C13-BB5B-7CAD5CDB2410}"/>
              </a:ext>
            </a:extLst>
          </p:cNvPr>
          <p:cNvSpPr/>
          <p:nvPr/>
        </p:nvSpPr>
        <p:spPr>
          <a:xfrm>
            <a:off x="9505778" y="1354016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586BF3-B656-4BEF-9507-DDDACBD0CAAF}"/>
              </a:ext>
            </a:extLst>
          </p:cNvPr>
          <p:cNvSpPr/>
          <p:nvPr/>
        </p:nvSpPr>
        <p:spPr>
          <a:xfrm>
            <a:off x="9505778" y="251109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37565-7DA3-41CB-9400-8BED0B1FBF21}"/>
              </a:ext>
            </a:extLst>
          </p:cNvPr>
          <p:cNvSpPr/>
          <p:nvPr/>
        </p:nvSpPr>
        <p:spPr>
          <a:xfrm>
            <a:off x="9505778" y="3802999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A42C6C-9DF7-4048-9633-29C148C76C82}"/>
              </a:ext>
            </a:extLst>
          </p:cNvPr>
          <p:cNvSpPr/>
          <p:nvPr/>
        </p:nvSpPr>
        <p:spPr>
          <a:xfrm>
            <a:off x="9505778" y="5262907"/>
            <a:ext cx="671119" cy="283390"/>
          </a:xfrm>
          <a:prstGeom prst="rect">
            <a:avLst/>
          </a:prstGeom>
          <a:solidFill>
            <a:srgbClr val="CD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142F8-89CC-48F5-86BD-42F277F0C712}"/>
              </a:ext>
            </a:extLst>
          </p:cNvPr>
          <p:cNvSpPr txBox="1"/>
          <p:nvPr/>
        </p:nvSpPr>
        <p:spPr>
          <a:xfrm>
            <a:off x="10192624" y="1310898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등급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5E24F-5AC6-4AE3-ADE7-97D4ED54EBF9}"/>
              </a:ext>
            </a:extLst>
          </p:cNvPr>
          <p:cNvSpPr txBox="1"/>
          <p:nvPr/>
        </p:nvSpPr>
        <p:spPr>
          <a:xfrm>
            <a:off x="10192624" y="2468124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등급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7A851-1376-4508-BD9C-CB43AA36AC65}"/>
              </a:ext>
            </a:extLst>
          </p:cNvPr>
          <p:cNvSpPr txBox="1"/>
          <p:nvPr/>
        </p:nvSpPr>
        <p:spPr>
          <a:xfrm>
            <a:off x="10192624" y="3760175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등급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BE0F54-7E59-477C-A69E-71C366E5912B}"/>
              </a:ext>
            </a:extLst>
          </p:cNvPr>
          <p:cNvSpPr txBox="1"/>
          <p:nvPr/>
        </p:nvSpPr>
        <p:spPr>
          <a:xfrm>
            <a:off x="10192624" y="5219777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등급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986C0-B1BD-4D44-AD2A-8B9885ED65D2}"/>
              </a:ext>
            </a:extLst>
          </p:cNvPr>
          <p:cNvSpPr txBox="1"/>
          <p:nvPr/>
        </p:nvSpPr>
        <p:spPr>
          <a:xfrm>
            <a:off x="9505777" y="1719620"/>
            <a:ext cx="23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, </a:t>
            </a:r>
            <a:r>
              <a:rPr lang="ko-KR" altLang="en-US" dirty="0"/>
              <a:t>연동</a:t>
            </a:r>
            <a:r>
              <a:rPr lang="en-US" altLang="ko-KR" dirty="0"/>
              <a:t>, </a:t>
            </a:r>
            <a:r>
              <a:rPr lang="ko-KR" altLang="en-US" dirty="0"/>
              <a:t>이도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97F0-1EE1-4788-AC24-62A92D09E5BF}"/>
              </a:ext>
            </a:extLst>
          </p:cNvPr>
          <p:cNvSpPr txBox="1"/>
          <p:nvPr/>
        </p:nvSpPr>
        <p:spPr>
          <a:xfrm>
            <a:off x="9505777" y="289893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r>
              <a:rPr lang="en-US" altLang="ko-KR" dirty="0"/>
              <a:t>, </a:t>
            </a:r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한림읍</a:t>
            </a:r>
            <a:r>
              <a:rPr lang="en-US" altLang="ko-KR" dirty="0"/>
              <a:t>, </a:t>
            </a:r>
            <a:r>
              <a:rPr lang="ko-KR" altLang="en-US" dirty="0" err="1"/>
              <a:t>동홍동</a:t>
            </a:r>
            <a:r>
              <a:rPr lang="en-US" altLang="ko-KR" dirty="0"/>
              <a:t>, </a:t>
            </a:r>
            <a:r>
              <a:rPr lang="ko-KR" altLang="en-US" dirty="0" err="1"/>
              <a:t>화북동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B15D0-F6F1-42D4-A80C-706B8D99CA81}"/>
              </a:ext>
            </a:extLst>
          </p:cNvPr>
          <p:cNvSpPr txBox="1"/>
          <p:nvPr/>
        </p:nvSpPr>
        <p:spPr>
          <a:xfrm>
            <a:off x="9505777" y="419038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r>
              <a:rPr lang="en-US" altLang="ko-KR" dirty="0"/>
              <a:t>, </a:t>
            </a:r>
            <a:r>
              <a:rPr lang="ko-KR" altLang="en-US" dirty="0"/>
              <a:t>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외도동</a:t>
            </a:r>
            <a:r>
              <a:rPr lang="en-US" altLang="ko-KR" dirty="0"/>
              <a:t>, </a:t>
            </a:r>
            <a:r>
              <a:rPr lang="ko-KR" altLang="en-US" dirty="0" err="1"/>
              <a:t>표선면</a:t>
            </a:r>
            <a:r>
              <a:rPr lang="en-US" altLang="ko-KR" dirty="0"/>
              <a:t>, </a:t>
            </a:r>
            <a:r>
              <a:rPr lang="ko-KR" altLang="en-US" dirty="0"/>
              <a:t>용담</a:t>
            </a:r>
            <a:r>
              <a:rPr lang="en-US" altLang="ko-KR" dirty="0"/>
              <a:t>2</a:t>
            </a:r>
            <a:r>
              <a:rPr lang="ko-KR" altLang="en-US" dirty="0"/>
              <a:t>동 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451F8-5CB6-4BE9-B217-E5F91608B590}"/>
              </a:ext>
            </a:extLst>
          </p:cNvPr>
          <p:cNvSpPr txBox="1"/>
          <p:nvPr/>
        </p:nvSpPr>
        <p:spPr>
          <a:xfrm>
            <a:off x="9505777" y="5692133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중앙동</a:t>
            </a:r>
            <a:r>
              <a:rPr lang="en-US" altLang="ko-KR" dirty="0"/>
              <a:t>, </a:t>
            </a:r>
            <a:r>
              <a:rPr lang="ko-KR" altLang="en-US" dirty="0" err="1"/>
              <a:t>건입동</a:t>
            </a:r>
            <a:r>
              <a:rPr lang="en-US" altLang="ko-KR" dirty="0"/>
              <a:t>, </a:t>
            </a:r>
            <a:r>
              <a:rPr lang="ko-KR" altLang="en-US" dirty="0" err="1"/>
              <a:t>한경면</a:t>
            </a:r>
            <a:r>
              <a:rPr lang="en-US" altLang="ko-KR" dirty="0"/>
              <a:t>, </a:t>
            </a:r>
            <a:r>
              <a:rPr lang="ko-KR" altLang="en-US" dirty="0"/>
              <a:t>봉개동 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7508D1-558B-48DB-839B-4442CFFF2A26}"/>
              </a:ext>
            </a:extLst>
          </p:cNvPr>
          <p:cNvSpPr/>
          <p:nvPr/>
        </p:nvSpPr>
        <p:spPr>
          <a:xfrm>
            <a:off x="6705600" y="1637406"/>
            <a:ext cx="637310" cy="656625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EE07068-913E-4522-AE80-D269656A2788}"/>
              </a:ext>
            </a:extLst>
          </p:cNvPr>
          <p:cNvSpPr/>
          <p:nvPr/>
        </p:nvSpPr>
        <p:spPr>
          <a:xfrm>
            <a:off x="3474516" y="2468124"/>
            <a:ext cx="766619" cy="789853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0FDC08CF-FF9A-4937-867F-1EE2B2F7B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573488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</p:spTree>
    <p:extLst>
      <p:ext uri="{BB962C8B-B14F-4D97-AF65-F5344CB8AC3E}">
        <p14:creationId xmlns:p14="http://schemas.microsoft.com/office/powerpoint/2010/main" val="10923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/>
          <p:cNvSpPr>
            <a:spLocks noGrp="1"/>
          </p:cNvSpPr>
          <p:nvPr>
            <p:ph type="title"/>
          </p:nvPr>
        </p:nvSpPr>
        <p:spPr>
          <a:xfrm>
            <a:off x="977900" y="330201"/>
            <a:ext cx="2349500" cy="571500"/>
          </a:xfrm>
        </p:spPr>
        <p:txBody>
          <a:bodyPr/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43" name="텍스트 개체 틀 8"/>
          <p:cNvSpPr>
            <a:spLocks noGrp="1"/>
          </p:cNvSpPr>
          <p:nvPr/>
        </p:nvSpPr>
        <p:spPr>
          <a:xfrm>
            <a:off x="6811862" y="5365169"/>
            <a:ext cx="3799972" cy="570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dirty="0"/>
              <a:t>5. </a:t>
            </a:r>
            <a:r>
              <a:rPr lang="ko-KR" altLang="en-US" dirty="0"/>
              <a:t>기대효과 및 한계점</a:t>
            </a:r>
          </a:p>
        </p:txBody>
      </p:sp>
      <p:sp>
        <p:nvSpPr>
          <p:cNvPr id="44" name="텍스트 개체 틀 9"/>
          <p:cNvSpPr>
            <a:spLocks noGrp="1"/>
          </p:cNvSpPr>
          <p:nvPr/>
        </p:nvSpPr>
        <p:spPr>
          <a:xfrm>
            <a:off x="6971251" y="3542997"/>
            <a:ext cx="3640582" cy="570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dirty="0"/>
              <a:t>4. MODEL</a:t>
            </a:r>
            <a:endParaRPr lang="ko-KR" altLang="en-US" dirty="0"/>
          </a:p>
        </p:txBody>
      </p:sp>
      <p:sp>
        <p:nvSpPr>
          <p:cNvPr id="45" name="텍스트 개체 틀 10"/>
          <p:cNvSpPr>
            <a:spLocks noGrp="1"/>
          </p:cNvSpPr>
          <p:nvPr/>
        </p:nvSpPr>
        <p:spPr>
          <a:xfrm>
            <a:off x="6096000" y="1743149"/>
            <a:ext cx="4515833" cy="570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dirty="0"/>
              <a:t>2. </a:t>
            </a:r>
            <a:r>
              <a:rPr lang="ko-KR" altLang="en-US" dirty="0"/>
              <a:t>데이터 수집 및 </a:t>
            </a:r>
            <a:r>
              <a:rPr lang="ko-KR" altLang="en-US" dirty="0" err="1"/>
              <a:t>전처리</a:t>
            </a:r>
            <a:endParaRPr lang="ko-KR" altLang="en-US" dirty="0"/>
          </a:p>
        </p:txBody>
      </p:sp>
      <p:sp>
        <p:nvSpPr>
          <p:cNvPr id="46" name="텍스트 개체 틀 11"/>
          <p:cNvSpPr>
            <a:spLocks noGrp="1"/>
          </p:cNvSpPr>
          <p:nvPr/>
        </p:nvSpPr>
        <p:spPr>
          <a:xfrm>
            <a:off x="1350018" y="4295743"/>
            <a:ext cx="2902801" cy="570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3. </a:t>
            </a:r>
            <a:r>
              <a:rPr lang="ko-KR" altLang="en-US" dirty="0"/>
              <a:t>데이터 분석</a:t>
            </a:r>
          </a:p>
        </p:txBody>
      </p:sp>
      <p:sp>
        <p:nvSpPr>
          <p:cNvPr id="47" name="텍스트 개체 틀 12"/>
          <p:cNvSpPr>
            <a:spLocks noGrp="1"/>
          </p:cNvSpPr>
          <p:nvPr/>
        </p:nvSpPr>
        <p:spPr>
          <a:xfrm>
            <a:off x="977900" y="2313531"/>
            <a:ext cx="2621547" cy="570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문제현황</a:t>
            </a:r>
          </a:p>
        </p:txBody>
      </p:sp>
    </p:spTree>
    <p:extLst>
      <p:ext uri="{BB962C8B-B14F-4D97-AF65-F5344CB8AC3E}">
        <p14:creationId xmlns:p14="http://schemas.microsoft.com/office/powerpoint/2010/main" val="278090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AE110-7CEE-4DAC-9CC8-B864CADC1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999" y="234951"/>
            <a:ext cx="5467927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AECAA5-F89A-45B4-A277-1F4D0AB8B3B4}"/>
              </a:ext>
            </a:extLst>
          </p:cNvPr>
          <p:cNvSpPr txBox="1"/>
          <p:nvPr/>
        </p:nvSpPr>
        <p:spPr>
          <a:xfrm>
            <a:off x="192947" y="1459684"/>
            <a:ext cx="5201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3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김녕리</a:t>
            </a:r>
            <a:r>
              <a:rPr lang="en-US" altLang="ko-KR" dirty="0"/>
              <a:t>, </a:t>
            </a:r>
            <a:r>
              <a:rPr lang="ko-KR" altLang="en-US" dirty="0" err="1"/>
              <a:t>월정리</a:t>
            </a:r>
            <a:r>
              <a:rPr lang="ko-KR" altLang="en-US" dirty="0"/>
              <a:t> 일대 관광객 다수 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3DCC9D-EC70-4B53-B6C9-0BB724234464}"/>
              </a:ext>
            </a:extLst>
          </p:cNvPr>
          <p:cNvSpPr txBox="1"/>
          <p:nvPr/>
        </p:nvSpPr>
        <p:spPr>
          <a:xfrm>
            <a:off x="6589485" y="1459684"/>
            <a:ext cx="5409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/</a:t>
            </a:r>
            <a:r>
              <a:rPr lang="ko-KR" altLang="en-US" dirty="0"/>
              <a:t>연동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5/3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1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거주인구</a:t>
            </a:r>
            <a:r>
              <a:rPr lang="en-US" altLang="ko-KR" dirty="0"/>
              <a:t>, </a:t>
            </a:r>
            <a:r>
              <a:rPr lang="ko-KR" altLang="en-US" dirty="0"/>
              <a:t>카드매출액</a:t>
            </a:r>
            <a:r>
              <a:rPr lang="en-US" altLang="ko-KR" dirty="0"/>
              <a:t>, </a:t>
            </a:r>
            <a:r>
              <a:rPr lang="en-US" altLang="ko-KR" dirty="0" err="1"/>
              <a:t>Wifi</a:t>
            </a:r>
            <a:r>
              <a:rPr lang="ko-KR" altLang="en-US" dirty="0"/>
              <a:t> 사용자 수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2F2467-4FE0-4511-B513-FC006AE43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47" y="2933485"/>
            <a:ext cx="5391124" cy="3429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C053781-A91A-423C-B3BB-3B6ADCFA3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486" y="2901732"/>
            <a:ext cx="5196114" cy="34740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435246-A59A-4A6E-9B56-F46078F2A5BC}"/>
              </a:ext>
            </a:extLst>
          </p:cNvPr>
          <p:cNvSpPr/>
          <p:nvPr/>
        </p:nvSpPr>
        <p:spPr>
          <a:xfrm>
            <a:off x="7940113" y="1459684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82E6BC1-74F5-47A7-8FCE-4F6DB573AD58}"/>
              </a:ext>
            </a:extLst>
          </p:cNvPr>
          <p:cNvSpPr/>
          <p:nvPr/>
        </p:nvSpPr>
        <p:spPr>
          <a:xfrm>
            <a:off x="1016000" y="1459684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0CF35DD-B3EA-4478-9E34-C19C63CC50EC}"/>
              </a:ext>
            </a:extLst>
          </p:cNvPr>
          <p:cNvSpPr/>
          <p:nvPr/>
        </p:nvSpPr>
        <p:spPr>
          <a:xfrm>
            <a:off x="1408037" y="3291532"/>
            <a:ext cx="713149" cy="734763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3BFDBB6-7862-4CD2-A5D2-33431A5CBF57}"/>
              </a:ext>
            </a:extLst>
          </p:cNvPr>
          <p:cNvSpPr/>
          <p:nvPr/>
        </p:nvSpPr>
        <p:spPr>
          <a:xfrm>
            <a:off x="8275672" y="4302913"/>
            <a:ext cx="914908" cy="887163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07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226FBD6-27E7-4814-BA96-EE13E6115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227" y="1344012"/>
            <a:ext cx="9388551" cy="55584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2BF5D87-521D-48CA-910B-CFD28F8DDD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904" y="1719620"/>
            <a:ext cx="8546929" cy="50906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718AED9-4BBC-4C13-BB5B-7CAD5CDB2410}"/>
              </a:ext>
            </a:extLst>
          </p:cNvPr>
          <p:cNvSpPr/>
          <p:nvPr/>
        </p:nvSpPr>
        <p:spPr>
          <a:xfrm>
            <a:off x="9505778" y="1354016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586BF3-B656-4BEF-9507-DDDACBD0CAAF}"/>
              </a:ext>
            </a:extLst>
          </p:cNvPr>
          <p:cNvSpPr/>
          <p:nvPr/>
        </p:nvSpPr>
        <p:spPr>
          <a:xfrm>
            <a:off x="9505778" y="251109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37565-7DA3-41CB-9400-8BED0B1FBF21}"/>
              </a:ext>
            </a:extLst>
          </p:cNvPr>
          <p:cNvSpPr/>
          <p:nvPr/>
        </p:nvSpPr>
        <p:spPr>
          <a:xfrm>
            <a:off x="9505778" y="3802999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A42C6C-9DF7-4048-9633-29C148C76C82}"/>
              </a:ext>
            </a:extLst>
          </p:cNvPr>
          <p:cNvSpPr/>
          <p:nvPr/>
        </p:nvSpPr>
        <p:spPr>
          <a:xfrm>
            <a:off x="9505778" y="5262907"/>
            <a:ext cx="671119" cy="283390"/>
          </a:xfrm>
          <a:prstGeom prst="rect">
            <a:avLst/>
          </a:prstGeom>
          <a:solidFill>
            <a:srgbClr val="CD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142F8-89CC-48F5-86BD-42F277F0C712}"/>
              </a:ext>
            </a:extLst>
          </p:cNvPr>
          <p:cNvSpPr txBox="1"/>
          <p:nvPr/>
        </p:nvSpPr>
        <p:spPr>
          <a:xfrm>
            <a:off x="10192624" y="1310898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등급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5E24F-5AC6-4AE3-ADE7-97D4ED54EBF9}"/>
              </a:ext>
            </a:extLst>
          </p:cNvPr>
          <p:cNvSpPr txBox="1"/>
          <p:nvPr/>
        </p:nvSpPr>
        <p:spPr>
          <a:xfrm>
            <a:off x="10192624" y="2468124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등급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7A851-1376-4508-BD9C-CB43AA36AC65}"/>
              </a:ext>
            </a:extLst>
          </p:cNvPr>
          <p:cNvSpPr txBox="1"/>
          <p:nvPr/>
        </p:nvSpPr>
        <p:spPr>
          <a:xfrm>
            <a:off x="10192624" y="3760175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등급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BE0F54-7E59-477C-A69E-71C366E5912B}"/>
              </a:ext>
            </a:extLst>
          </p:cNvPr>
          <p:cNvSpPr txBox="1"/>
          <p:nvPr/>
        </p:nvSpPr>
        <p:spPr>
          <a:xfrm>
            <a:off x="10192624" y="5219777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등급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986C0-B1BD-4D44-AD2A-8B9885ED65D2}"/>
              </a:ext>
            </a:extLst>
          </p:cNvPr>
          <p:cNvSpPr txBox="1"/>
          <p:nvPr/>
        </p:nvSpPr>
        <p:spPr>
          <a:xfrm>
            <a:off x="9505777" y="1719620"/>
            <a:ext cx="23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, </a:t>
            </a:r>
            <a:r>
              <a:rPr lang="ko-KR" altLang="en-US" dirty="0"/>
              <a:t>연동</a:t>
            </a:r>
            <a:r>
              <a:rPr lang="en-US" altLang="ko-KR" dirty="0"/>
              <a:t>, </a:t>
            </a:r>
            <a:r>
              <a:rPr lang="ko-KR" altLang="en-US" dirty="0"/>
              <a:t>이도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97F0-1EE1-4788-AC24-62A92D09E5BF}"/>
              </a:ext>
            </a:extLst>
          </p:cNvPr>
          <p:cNvSpPr txBox="1"/>
          <p:nvPr/>
        </p:nvSpPr>
        <p:spPr>
          <a:xfrm>
            <a:off x="9505777" y="289893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r>
              <a:rPr lang="en-US" altLang="ko-KR" dirty="0"/>
              <a:t>, </a:t>
            </a:r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한림읍</a:t>
            </a:r>
            <a:r>
              <a:rPr lang="en-US" altLang="ko-KR" dirty="0"/>
              <a:t>, </a:t>
            </a:r>
            <a:r>
              <a:rPr lang="ko-KR" altLang="en-US" dirty="0" err="1"/>
              <a:t>동홍동</a:t>
            </a:r>
            <a:r>
              <a:rPr lang="en-US" altLang="ko-KR" dirty="0"/>
              <a:t>, </a:t>
            </a:r>
            <a:r>
              <a:rPr lang="ko-KR" altLang="en-US" dirty="0" err="1"/>
              <a:t>화북동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B15D0-F6F1-42D4-A80C-706B8D99CA81}"/>
              </a:ext>
            </a:extLst>
          </p:cNvPr>
          <p:cNvSpPr txBox="1"/>
          <p:nvPr/>
        </p:nvSpPr>
        <p:spPr>
          <a:xfrm>
            <a:off x="9505777" y="419038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r>
              <a:rPr lang="en-US" altLang="ko-KR" dirty="0"/>
              <a:t>, </a:t>
            </a:r>
            <a:r>
              <a:rPr lang="ko-KR" altLang="en-US" dirty="0"/>
              <a:t>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외도동</a:t>
            </a:r>
            <a:r>
              <a:rPr lang="en-US" altLang="ko-KR" dirty="0"/>
              <a:t>, </a:t>
            </a:r>
            <a:r>
              <a:rPr lang="ko-KR" altLang="en-US" dirty="0" err="1"/>
              <a:t>표선면</a:t>
            </a:r>
            <a:r>
              <a:rPr lang="en-US" altLang="ko-KR" dirty="0"/>
              <a:t>, </a:t>
            </a:r>
            <a:r>
              <a:rPr lang="ko-KR" altLang="en-US" dirty="0"/>
              <a:t>용담</a:t>
            </a:r>
            <a:r>
              <a:rPr lang="en-US" altLang="ko-KR" dirty="0"/>
              <a:t>2</a:t>
            </a:r>
            <a:r>
              <a:rPr lang="ko-KR" altLang="en-US" dirty="0"/>
              <a:t>동 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451F8-5CB6-4BE9-B217-E5F91608B590}"/>
              </a:ext>
            </a:extLst>
          </p:cNvPr>
          <p:cNvSpPr txBox="1"/>
          <p:nvPr/>
        </p:nvSpPr>
        <p:spPr>
          <a:xfrm>
            <a:off x="9505777" y="5692133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중앙동</a:t>
            </a:r>
            <a:r>
              <a:rPr lang="en-US" altLang="ko-KR" dirty="0"/>
              <a:t>, </a:t>
            </a:r>
            <a:r>
              <a:rPr lang="ko-KR" altLang="en-US" dirty="0" err="1"/>
              <a:t>건입동</a:t>
            </a:r>
            <a:r>
              <a:rPr lang="en-US" altLang="ko-KR" dirty="0"/>
              <a:t>, </a:t>
            </a:r>
            <a:r>
              <a:rPr lang="ko-KR" altLang="en-US" dirty="0" err="1"/>
              <a:t>한경면</a:t>
            </a:r>
            <a:r>
              <a:rPr lang="en-US" altLang="ko-KR" dirty="0"/>
              <a:t>, </a:t>
            </a:r>
            <a:r>
              <a:rPr lang="ko-KR" altLang="en-US" dirty="0"/>
              <a:t>봉개동 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7508D1-558B-48DB-839B-4442CFFF2A26}"/>
              </a:ext>
            </a:extLst>
          </p:cNvPr>
          <p:cNvSpPr/>
          <p:nvPr/>
        </p:nvSpPr>
        <p:spPr>
          <a:xfrm>
            <a:off x="4405745" y="4380606"/>
            <a:ext cx="637310" cy="656625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EE07068-913E-4522-AE80-D269656A2788}"/>
              </a:ext>
            </a:extLst>
          </p:cNvPr>
          <p:cNvSpPr/>
          <p:nvPr/>
        </p:nvSpPr>
        <p:spPr>
          <a:xfrm>
            <a:off x="2476989" y="2313632"/>
            <a:ext cx="672611" cy="678316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C99E52EF-18F3-4D6E-AAD7-D433CBD9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573488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</p:spTree>
    <p:extLst>
      <p:ext uri="{BB962C8B-B14F-4D97-AF65-F5344CB8AC3E}">
        <p14:creationId xmlns:p14="http://schemas.microsoft.com/office/powerpoint/2010/main" val="376145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1C358A-20F1-484A-90DB-0CA26B29C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6197600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3D02D5-9E63-4973-B65B-CDC1F1564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37" y="2811537"/>
            <a:ext cx="5821218" cy="38115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D6767D-EDF5-46A0-B7D8-B35C35D53ECA}"/>
              </a:ext>
            </a:extLst>
          </p:cNvPr>
          <p:cNvSpPr txBox="1"/>
          <p:nvPr/>
        </p:nvSpPr>
        <p:spPr>
          <a:xfrm>
            <a:off x="232837" y="1473200"/>
            <a:ext cx="5327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2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중엄리</a:t>
            </a:r>
            <a:r>
              <a:rPr lang="ko-KR" altLang="en-US" dirty="0"/>
              <a:t> 근처 펜션 밀집지역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카드</a:t>
            </a:r>
            <a:r>
              <a:rPr lang="en-US" altLang="ko-KR" dirty="0"/>
              <a:t> </a:t>
            </a:r>
            <a:r>
              <a:rPr lang="ko-KR" altLang="en-US" dirty="0"/>
              <a:t>매출액</a:t>
            </a:r>
            <a:r>
              <a:rPr lang="en-US" altLang="ko-KR" dirty="0"/>
              <a:t>, </a:t>
            </a:r>
            <a:r>
              <a:rPr lang="en-US" altLang="ko-KR" dirty="0" err="1"/>
              <a:t>Wifi</a:t>
            </a:r>
            <a:r>
              <a:rPr lang="ko-KR" altLang="en-US" dirty="0"/>
              <a:t> 사용자 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4874F6A-516D-45A2-815C-2875F1E87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618" y="2811534"/>
            <a:ext cx="5254600" cy="38115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0C66C7-9B31-45F7-BF3F-C215804E8D93}"/>
              </a:ext>
            </a:extLst>
          </p:cNvPr>
          <p:cNvSpPr txBox="1"/>
          <p:nvPr/>
        </p:nvSpPr>
        <p:spPr>
          <a:xfrm>
            <a:off x="6807202" y="1473200"/>
            <a:ext cx="5327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서귀포시 </a:t>
            </a:r>
            <a:r>
              <a:rPr lang="ko-KR" altLang="en-US" dirty="0" err="1"/>
              <a:t>동홍동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2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거주인구</a:t>
            </a:r>
            <a:r>
              <a:rPr lang="en-US" altLang="ko-KR" dirty="0"/>
              <a:t>, </a:t>
            </a:r>
            <a:r>
              <a:rPr lang="ko-KR" altLang="en-US" dirty="0" err="1"/>
              <a:t>세대수</a:t>
            </a:r>
            <a:r>
              <a:rPr lang="en-US" altLang="ko-KR" dirty="0"/>
              <a:t>, </a:t>
            </a: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사용자 수</a:t>
            </a:r>
            <a:endParaRPr lang="en-US" altLang="ko-KR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2498F9-1432-421F-B216-17D108830099}"/>
              </a:ext>
            </a:extLst>
          </p:cNvPr>
          <p:cNvSpPr/>
          <p:nvPr/>
        </p:nvSpPr>
        <p:spPr>
          <a:xfrm>
            <a:off x="1100009" y="151096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74C088E-353F-4BC7-9238-BD866B14C2FD}"/>
              </a:ext>
            </a:extLst>
          </p:cNvPr>
          <p:cNvSpPr/>
          <p:nvPr/>
        </p:nvSpPr>
        <p:spPr>
          <a:xfrm>
            <a:off x="8618799" y="151297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0BAE812-F03A-48C4-9B3F-6DA508764785}"/>
              </a:ext>
            </a:extLst>
          </p:cNvPr>
          <p:cNvSpPr/>
          <p:nvPr/>
        </p:nvSpPr>
        <p:spPr>
          <a:xfrm>
            <a:off x="2183554" y="3704669"/>
            <a:ext cx="827501" cy="793440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4EF706A-F892-4119-ADDE-FA427B193EBD}"/>
              </a:ext>
            </a:extLst>
          </p:cNvPr>
          <p:cNvSpPr/>
          <p:nvPr/>
        </p:nvSpPr>
        <p:spPr>
          <a:xfrm>
            <a:off x="7727682" y="4212225"/>
            <a:ext cx="2147667" cy="2059266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08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226FBD6-27E7-4814-BA96-EE13E6115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7227" y="1344012"/>
            <a:ext cx="9388551" cy="55584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13E66EE-3539-45D3-ABD3-B1D83305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5573488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BF5D87-521D-48CA-910B-CFD28F8DDD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7904" y="1719620"/>
            <a:ext cx="8546929" cy="509061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718AED9-4BBC-4C13-BB5B-7CAD5CDB2410}"/>
              </a:ext>
            </a:extLst>
          </p:cNvPr>
          <p:cNvSpPr/>
          <p:nvPr/>
        </p:nvSpPr>
        <p:spPr>
          <a:xfrm>
            <a:off x="9505778" y="1354016"/>
            <a:ext cx="671119" cy="283390"/>
          </a:xfrm>
          <a:prstGeom prst="rect">
            <a:avLst/>
          </a:prstGeom>
          <a:solidFill>
            <a:srgbClr val="D000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586BF3-B656-4BEF-9507-DDDACBD0CAAF}"/>
              </a:ext>
            </a:extLst>
          </p:cNvPr>
          <p:cNvSpPr/>
          <p:nvPr/>
        </p:nvSpPr>
        <p:spPr>
          <a:xfrm>
            <a:off x="9505778" y="2511095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D37565-7DA3-41CB-9400-8BED0B1FBF21}"/>
              </a:ext>
            </a:extLst>
          </p:cNvPr>
          <p:cNvSpPr/>
          <p:nvPr/>
        </p:nvSpPr>
        <p:spPr>
          <a:xfrm>
            <a:off x="9505778" y="3802999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A42C6C-9DF7-4048-9633-29C148C76C82}"/>
              </a:ext>
            </a:extLst>
          </p:cNvPr>
          <p:cNvSpPr/>
          <p:nvPr/>
        </p:nvSpPr>
        <p:spPr>
          <a:xfrm>
            <a:off x="9505778" y="5262907"/>
            <a:ext cx="671119" cy="283390"/>
          </a:xfrm>
          <a:prstGeom prst="rect">
            <a:avLst/>
          </a:prstGeom>
          <a:solidFill>
            <a:srgbClr val="CD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142F8-89CC-48F5-86BD-42F277F0C712}"/>
              </a:ext>
            </a:extLst>
          </p:cNvPr>
          <p:cNvSpPr txBox="1"/>
          <p:nvPr/>
        </p:nvSpPr>
        <p:spPr>
          <a:xfrm>
            <a:off x="10192624" y="1310898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등급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5E24F-5AC6-4AE3-ADE7-97D4ED54EBF9}"/>
              </a:ext>
            </a:extLst>
          </p:cNvPr>
          <p:cNvSpPr txBox="1"/>
          <p:nvPr/>
        </p:nvSpPr>
        <p:spPr>
          <a:xfrm>
            <a:off x="10192624" y="2468124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등급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87A851-1376-4508-BD9C-CB43AA36AC65}"/>
              </a:ext>
            </a:extLst>
          </p:cNvPr>
          <p:cNvSpPr txBox="1"/>
          <p:nvPr/>
        </p:nvSpPr>
        <p:spPr>
          <a:xfrm>
            <a:off x="10192624" y="3760175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r>
              <a:rPr lang="ko-KR" altLang="en-US" dirty="0"/>
              <a:t>등급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BE0F54-7E59-477C-A69E-71C366E5912B}"/>
              </a:ext>
            </a:extLst>
          </p:cNvPr>
          <p:cNvSpPr txBox="1"/>
          <p:nvPr/>
        </p:nvSpPr>
        <p:spPr>
          <a:xfrm>
            <a:off x="10192624" y="5219777"/>
            <a:ext cx="8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등급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986C0-B1BD-4D44-AD2A-8B9885ED65D2}"/>
              </a:ext>
            </a:extLst>
          </p:cNvPr>
          <p:cNvSpPr txBox="1"/>
          <p:nvPr/>
        </p:nvSpPr>
        <p:spPr>
          <a:xfrm>
            <a:off x="9505777" y="1719620"/>
            <a:ext cx="23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노형동</a:t>
            </a:r>
            <a:r>
              <a:rPr lang="en-US" altLang="ko-KR" dirty="0"/>
              <a:t>, </a:t>
            </a:r>
            <a:r>
              <a:rPr lang="ko-KR" altLang="en-US" dirty="0"/>
              <a:t>연동</a:t>
            </a:r>
            <a:r>
              <a:rPr lang="en-US" altLang="ko-KR" dirty="0"/>
              <a:t>, </a:t>
            </a:r>
            <a:r>
              <a:rPr lang="ko-KR" altLang="en-US" dirty="0"/>
              <a:t>이도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DB97F0-1EE1-4788-AC24-62A92D09E5BF}"/>
              </a:ext>
            </a:extLst>
          </p:cNvPr>
          <p:cNvSpPr txBox="1"/>
          <p:nvPr/>
        </p:nvSpPr>
        <p:spPr>
          <a:xfrm>
            <a:off x="9505777" y="289893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애월읍</a:t>
            </a:r>
            <a:r>
              <a:rPr lang="en-US" altLang="ko-KR" dirty="0"/>
              <a:t>, </a:t>
            </a:r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한림읍</a:t>
            </a:r>
            <a:r>
              <a:rPr lang="en-US" altLang="ko-KR" dirty="0"/>
              <a:t>, </a:t>
            </a:r>
            <a:r>
              <a:rPr lang="ko-KR" altLang="en-US" dirty="0" err="1"/>
              <a:t>동홍동</a:t>
            </a:r>
            <a:r>
              <a:rPr lang="en-US" altLang="ko-KR" dirty="0"/>
              <a:t>, </a:t>
            </a:r>
            <a:r>
              <a:rPr lang="ko-KR" altLang="en-US" dirty="0" err="1"/>
              <a:t>화북동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B15D0-F6F1-42D4-A80C-706B8D99CA81}"/>
              </a:ext>
            </a:extLst>
          </p:cNvPr>
          <p:cNvSpPr txBox="1"/>
          <p:nvPr/>
        </p:nvSpPr>
        <p:spPr>
          <a:xfrm>
            <a:off x="9505777" y="4190386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구좌읍</a:t>
            </a:r>
            <a:r>
              <a:rPr lang="en-US" altLang="ko-KR" dirty="0"/>
              <a:t>, </a:t>
            </a:r>
            <a:r>
              <a:rPr lang="ko-KR" altLang="en-US" dirty="0"/>
              <a:t>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외도동</a:t>
            </a:r>
            <a:r>
              <a:rPr lang="en-US" altLang="ko-KR" dirty="0"/>
              <a:t>, </a:t>
            </a:r>
            <a:r>
              <a:rPr lang="ko-KR" altLang="en-US" dirty="0" err="1"/>
              <a:t>표선면</a:t>
            </a:r>
            <a:r>
              <a:rPr lang="en-US" altLang="ko-KR" dirty="0"/>
              <a:t>, </a:t>
            </a:r>
            <a:r>
              <a:rPr lang="ko-KR" altLang="en-US" dirty="0"/>
              <a:t>용담</a:t>
            </a:r>
            <a:r>
              <a:rPr lang="en-US" altLang="ko-KR" dirty="0"/>
              <a:t>2</a:t>
            </a:r>
            <a:r>
              <a:rPr lang="ko-KR" altLang="en-US" dirty="0"/>
              <a:t>동 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451F8-5CB6-4BE9-B217-E5F91608B590}"/>
              </a:ext>
            </a:extLst>
          </p:cNvPr>
          <p:cNvSpPr txBox="1"/>
          <p:nvPr/>
        </p:nvSpPr>
        <p:spPr>
          <a:xfrm>
            <a:off x="9505777" y="5692133"/>
            <a:ext cx="2568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1</a:t>
            </a:r>
            <a:r>
              <a:rPr lang="ko-KR" altLang="en-US" dirty="0"/>
              <a:t>동</a:t>
            </a:r>
            <a:r>
              <a:rPr lang="en-US" altLang="ko-KR" dirty="0"/>
              <a:t>, </a:t>
            </a:r>
            <a:r>
              <a:rPr lang="ko-KR" altLang="en-US" dirty="0" err="1"/>
              <a:t>중앙동</a:t>
            </a:r>
            <a:r>
              <a:rPr lang="en-US" altLang="ko-KR" dirty="0"/>
              <a:t>, </a:t>
            </a:r>
            <a:r>
              <a:rPr lang="ko-KR" altLang="en-US" dirty="0" err="1"/>
              <a:t>건입동</a:t>
            </a:r>
            <a:r>
              <a:rPr lang="en-US" altLang="ko-KR" dirty="0"/>
              <a:t>, </a:t>
            </a:r>
            <a:r>
              <a:rPr lang="ko-KR" altLang="en-US" dirty="0" err="1"/>
              <a:t>한경면</a:t>
            </a:r>
            <a:r>
              <a:rPr lang="en-US" altLang="ko-KR" dirty="0"/>
              <a:t>, </a:t>
            </a:r>
            <a:r>
              <a:rPr lang="ko-KR" altLang="en-US" dirty="0"/>
              <a:t>봉개동 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7508D1-558B-48DB-839B-4442CFFF2A26}"/>
              </a:ext>
            </a:extLst>
          </p:cNvPr>
          <p:cNvSpPr/>
          <p:nvPr/>
        </p:nvSpPr>
        <p:spPr>
          <a:xfrm>
            <a:off x="4179454" y="2090906"/>
            <a:ext cx="452582" cy="466298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EE07068-913E-4522-AE80-D269656A2788}"/>
              </a:ext>
            </a:extLst>
          </p:cNvPr>
          <p:cNvSpPr/>
          <p:nvPr/>
        </p:nvSpPr>
        <p:spPr>
          <a:xfrm>
            <a:off x="3834734" y="1935241"/>
            <a:ext cx="571011" cy="575854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15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93145A-CA01-42CF-AAF5-F322EE4B6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999" y="234951"/>
            <a:ext cx="5844067" cy="571500"/>
          </a:xfrm>
        </p:spPr>
        <p:txBody>
          <a:bodyPr/>
          <a:lstStyle/>
          <a:p>
            <a:r>
              <a:rPr lang="ko-KR" altLang="en-US" dirty="0" err="1"/>
              <a:t>재활용도움센터</a:t>
            </a:r>
            <a:r>
              <a:rPr lang="ko-KR" altLang="en-US" dirty="0"/>
              <a:t> 위치선정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E480DE-983B-4E4E-9CB5-33610AAD2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32" y="2857500"/>
            <a:ext cx="5577368" cy="37655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A9DC8A-E42E-4CD6-BA11-707C0BB3DA80}"/>
              </a:ext>
            </a:extLst>
          </p:cNvPr>
          <p:cNvSpPr txBox="1"/>
          <p:nvPr/>
        </p:nvSpPr>
        <p:spPr>
          <a:xfrm>
            <a:off x="274782" y="1473200"/>
            <a:ext cx="54529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2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Wifi</a:t>
            </a:r>
            <a:r>
              <a:rPr lang="ko-KR" altLang="en-US" dirty="0"/>
              <a:t> 사용자 수</a:t>
            </a:r>
            <a:r>
              <a:rPr lang="en-US" altLang="ko-KR" dirty="0"/>
              <a:t>, </a:t>
            </a:r>
            <a:r>
              <a:rPr lang="ko-KR" altLang="en-US" dirty="0"/>
              <a:t>거주 인구</a:t>
            </a:r>
            <a:r>
              <a:rPr lang="en-US" altLang="ko-KR" dirty="0"/>
              <a:t>, </a:t>
            </a:r>
            <a:r>
              <a:rPr lang="ko-KR" altLang="en-US" dirty="0" err="1"/>
              <a:t>사업체수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CE07C14-DA79-4557-BAB9-82D2D0771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2857500"/>
            <a:ext cx="5844067" cy="37655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980023-0631-432A-A630-3D1BE00AA68C}"/>
              </a:ext>
            </a:extLst>
          </p:cNvPr>
          <p:cNvSpPr txBox="1"/>
          <p:nvPr/>
        </p:nvSpPr>
        <p:spPr>
          <a:xfrm>
            <a:off x="6096000" y="1473200"/>
            <a:ext cx="5452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삼도</a:t>
            </a:r>
            <a:r>
              <a:rPr lang="en-US" altLang="ko-KR" dirty="0"/>
              <a:t>2</a:t>
            </a:r>
            <a:r>
              <a:rPr lang="ko-KR" altLang="en-US" dirty="0"/>
              <a:t>동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ko-KR" altLang="en-US" dirty="0" err="1"/>
              <a:t>재활용도움센터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곳</a:t>
            </a:r>
            <a:r>
              <a:rPr lang="en-US" altLang="ko-KR" dirty="0"/>
              <a:t>, </a:t>
            </a:r>
            <a:r>
              <a:rPr lang="ko-KR" altLang="en-US" dirty="0"/>
              <a:t>쓰레기배출등급 </a:t>
            </a:r>
            <a:r>
              <a:rPr lang="en-US" altLang="ko-KR" dirty="0"/>
              <a:t>3</a:t>
            </a:r>
            <a:r>
              <a:rPr lang="ko-KR" altLang="en-US" dirty="0"/>
              <a:t>등급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대형마트</a:t>
            </a:r>
            <a:r>
              <a:rPr lang="en-US" altLang="ko-KR" dirty="0"/>
              <a:t>, </a:t>
            </a:r>
            <a:r>
              <a:rPr lang="ko-KR" altLang="en-US" dirty="0"/>
              <a:t>호텔 밀집 구역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카드사용 매출액</a:t>
            </a:r>
            <a:r>
              <a:rPr lang="en-US" altLang="ko-KR" dirty="0"/>
              <a:t>, </a:t>
            </a: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사용자 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CB9E42-17BE-4C92-8428-674988574118}"/>
              </a:ext>
            </a:extLst>
          </p:cNvPr>
          <p:cNvSpPr/>
          <p:nvPr/>
        </p:nvSpPr>
        <p:spPr>
          <a:xfrm>
            <a:off x="7039415" y="1473200"/>
            <a:ext cx="671119" cy="283390"/>
          </a:xfrm>
          <a:prstGeom prst="rect">
            <a:avLst/>
          </a:prstGeom>
          <a:solidFill>
            <a:srgbClr val="EE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5672A5-3866-42F9-B5B7-91FE5F345396}"/>
              </a:ext>
            </a:extLst>
          </p:cNvPr>
          <p:cNvSpPr/>
          <p:nvPr/>
        </p:nvSpPr>
        <p:spPr>
          <a:xfrm>
            <a:off x="1225844" y="1473200"/>
            <a:ext cx="671119" cy="283390"/>
          </a:xfrm>
          <a:prstGeom prst="rect">
            <a:avLst/>
          </a:prstGeom>
          <a:solidFill>
            <a:srgbClr val="00A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982BFB9-B394-48F1-A942-B6E7E4897293}"/>
              </a:ext>
            </a:extLst>
          </p:cNvPr>
          <p:cNvSpPr/>
          <p:nvPr/>
        </p:nvSpPr>
        <p:spPr>
          <a:xfrm>
            <a:off x="3746122" y="3900208"/>
            <a:ext cx="798170" cy="765316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02A5B04-D8BE-44FA-B606-E6A2EC8B1296}"/>
              </a:ext>
            </a:extLst>
          </p:cNvPr>
          <p:cNvSpPr/>
          <p:nvPr/>
        </p:nvSpPr>
        <p:spPr>
          <a:xfrm>
            <a:off x="10144530" y="3900208"/>
            <a:ext cx="569652" cy="551718"/>
          </a:xfrm>
          <a:prstGeom prst="ellipse">
            <a:avLst/>
          </a:prstGeom>
          <a:noFill/>
          <a:ln w="66675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30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A62727D-3D75-4C9B-9CCC-14913D341E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기대효과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2777EC3D-8075-42C2-99AC-ED2373C4B7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한계점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1934C2-8F46-41C8-8E22-76E669BA0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기대효과 및 한계점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5D2301-06C9-4C7B-A738-5C4C4A62D39B}"/>
              </a:ext>
            </a:extLst>
          </p:cNvPr>
          <p:cNvSpPr txBox="1"/>
          <p:nvPr/>
        </p:nvSpPr>
        <p:spPr>
          <a:xfrm>
            <a:off x="642247" y="2274837"/>
            <a:ext cx="53340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지역별 쓰레기 배출량 등급을 분류 가능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r>
              <a:rPr lang="en-US" altLang="ko-KR" dirty="0">
                <a:solidFill>
                  <a:schemeClr val="accent5">
                    <a:lumMod val="25000"/>
                  </a:schemeClr>
                </a:solidFill>
              </a:rPr>
              <a:t>   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5">
                    <a:lumMod val="2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제주도에도 없는 데이터</a:t>
            </a:r>
            <a:r>
              <a:rPr lang="en-US" altLang="ko-KR" dirty="0">
                <a:solidFill>
                  <a:schemeClr val="accent5">
                    <a:lumMod val="2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불필요한 지역에 </a:t>
            </a:r>
            <a:r>
              <a:rPr lang="ko-KR" altLang="en-US" dirty="0" err="1">
                <a:solidFill>
                  <a:schemeClr val="accent5">
                    <a:lumMod val="25000"/>
                  </a:schemeClr>
                </a:solidFill>
              </a:rPr>
              <a:t>재활용도움센터를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증설하는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   예산낭비 방지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accent5">
                    <a:lumMod val="25000"/>
                  </a:schemeClr>
                </a:solidFill>
              </a:rPr>
              <a:t>요일별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배출제에 대한 도민 불편 해소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9B803D-576A-48AA-84C4-C4A3DC60F488}"/>
              </a:ext>
            </a:extLst>
          </p:cNvPr>
          <p:cNvSpPr txBox="1"/>
          <p:nvPr/>
        </p:nvSpPr>
        <p:spPr>
          <a:xfrm>
            <a:off x="6375443" y="2136338"/>
            <a:ext cx="79063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accent5">
                    <a:lumMod val="25000"/>
                  </a:schemeClr>
                </a:solidFill>
              </a:rPr>
              <a:t>파이썬을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활용하여 지도를 출력했으면 정확한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r>
              <a:rPr lang="en-US" altLang="ko-KR" dirty="0">
                <a:solidFill>
                  <a:schemeClr val="accent5">
                    <a:lumMod val="25000"/>
                  </a:schemeClr>
                </a:solidFill>
              </a:rPr>
              <a:t>    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위치선정 및 기존의 재활용 도움센터와 비교 가능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accent5">
                    <a:lumMod val="25000"/>
                  </a:schemeClr>
                </a:solidFill>
              </a:rPr>
              <a:t>읍면동별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데이터가 격자</a:t>
            </a:r>
            <a:r>
              <a:rPr lang="en-US" altLang="ko-KR" dirty="0">
                <a:solidFill>
                  <a:schemeClr val="accent5">
                    <a:lumMod val="25000"/>
                  </a:schemeClr>
                </a:solidFill>
              </a:rPr>
              <a:t>(grid)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단위로 나와있었다면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   훨씬 정확한 분석 가능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기존 </a:t>
            </a:r>
            <a:r>
              <a:rPr lang="ko-KR" altLang="en-US" dirty="0" err="1">
                <a:solidFill>
                  <a:schemeClr val="accent5">
                    <a:lumMod val="25000"/>
                  </a:schemeClr>
                </a:solidFill>
              </a:rPr>
              <a:t>재활용도움센터</a:t>
            </a:r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입지선정에 대한 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  <a:p>
            <a:r>
              <a:rPr lang="ko-KR" altLang="en-US" dirty="0">
                <a:solidFill>
                  <a:schemeClr val="accent5">
                    <a:lumMod val="25000"/>
                  </a:schemeClr>
                </a:solidFill>
              </a:rPr>
              <a:t>     기준을 알 수 없음</a:t>
            </a:r>
            <a:endParaRPr lang="en-US" altLang="ko-KR" dirty="0">
              <a:solidFill>
                <a:schemeClr val="accent5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66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97B0BF35-FC84-4B62-86AF-FD20CAE2D0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데이터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B2ED9008-AFEF-47F2-A3FD-E79A7A9965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프로그램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5961670-32CA-4CD8-9BD5-DCB4F08E7854}"/>
              </a:ext>
            </a:extLst>
          </p:cNvPr>
          <p:cNvSpPr/>
          <p:nvPr/>
        </p:nvSpPr>
        <p:spPr>
          <a:xfrm>
            <a:off x="2656270" y="1848103"/>
            <a:ext cx="19719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latin typeface="-apple-system"/>
              </a:rPr>
              <a:t>제주도청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E9EE53-34FB-46F1-938E-D66F4C89C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68" y="1789706"/>
            <a:ext cx="1781257" cy="42057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EA3F918-78B9-4DA1-826E-F42256B5DDB8}"/>
              </a:ext>
            </a:extLst>
          </p:cNvPr>
          <p:cNvSpPr/>
          <p:nvPr/>
        </p:nvSpPr>
        <p:spPr>
          <a:xfrm>
            <a:off x="3642244" y="1848103"/>
            <a:ext cx="1781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99209B"/>
                </a:solidFill>
                <a:latin typeface="굴림" panose="020B0600000101010101" pitchFamily="50" charset="-127"/>
                <a:ea typeface="굴림" panose="020B0600000101010101" pitchFamily="50" charset="-127"/>
                <a:hlinkClick r:id="rId3"/>
              </a:rPr>
              <a:t>www.jeju.go.kr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A7F587F-9AB4-44AA-A8FF-79F0512F1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108" y="2484941"/>
            <a:ext cx="1781257" cy="42057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BC20D67-9278-40B0-8E49-6E16CD2B5145}"/>
              </a:ext>
            </a:extLst>
          </p:cNvPr>
          <p:cNvSpPr/>
          <p:nvPr/>
        </p:nvSpPr>
        <p:spPr>
          <a:xfrm>
            <a:off x="2687927" y="2579019"/>
            <a:ext cx="833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5">
                    <a:lumMod val="10000"/>
                  </a:schemeClr>
                </a:solidFill>
              </a:rPr>
              <a:t>통계청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E4C1AF3-3557-46B1-A2E8-3E283BD9F80A}"/>
              </a:ext>
            </a:extLst>
          </p:cNvPr>
          <p:cNvSpPr/>
          <p:nvPr/>
        </p:nvSpPr>
        <p:spPr>
          <a:xfrm>
            <a:off x="3402968" y="2592336"/>
            <a:ext cx="1460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99209B"/>
                </a:solidFill>
                <a:latin typeface="굴림" panose="020B0600000101010101" pitchFamily="50" charset="-127"/>
                <a:ea typeface="굴림" panose="020B0600000101010101" pitchFamily="50" charset="-127"/>
                <a:hlinkClick r:id="rId5"/>
              </a:rPr>
              <a:t>kostat.go.kr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B57803E-1F63-437B-8912-A08A3FDD8D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107" y="3243622"/>
            <a:ext cx="1781258" cy="42057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CA08181-75CC-4D23-9C58-8BBA7CB79D9C}"/>
              </a:ext>
            </a:extLst>
          </p:cNvPr>
          <p:cNvSpPr/>
          <p:nvPr/>
        </p:nvSpPr>
        <p:spPr>
          <a:xfrm>
            <a:off x="2647581" y="332058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5">
                    <a:lumMod val="10000"/>
                  </a:schemeClr>
                </a:solidFill>
              </a:rPr>
              <a:t>제주 데이터 허브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9244415-93E7-4090-BC9F-BFD288288B23}"/>
              </a:ext>
            </a:extLst>
          </p:cNvPr>
          <p:cNvSpPr/>
          <p:nvPr/>
        </p:nvSpPr>
        <p:spPr>
          <a:xfrm>
            <a:off x="2687927" y="3564647"/>
            <a:ext cx="2541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1C8E42"/>
                </a:solidFill>
                <a:latin typeface="굴림" panose="020B0600000101010101" pitchFamily="50" charset="-127"/>
                <a:ea typeface="굴림" panose="020B0600000101010101" pitchFamily="50" charset="-127"/>
                <a:hlinkClick r:id="rId7"/>
              </a:rPr>
              <a:t>www.jejudatahub.net/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537075F-857F-49D7-B0BB-94C2802713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5108" y="3979646"/>
            <a:ext cx="1781257" cy="35073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9D33F48-DECF-472F-B476-E0E41A1ADEFB}"/>
              </a:ext>
            </a:extLst>
          </p:cNvPr>
          <p:cNvSpPr/>
          <p:nvPr/>
        </p:nvSpPr>
        <p:spPr>
          <a:xfrm>
            <a:off x="2647581" y="4028204"/>
            <a:ext cx="675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accent5">
                    <a:lumMod val="10000"/>
                  </a:schemeClr>
                </a:solidFill>
              </a:rPr>
              <a:t>SGIS</a:t>
            </a:r>
            <a:endParaRPr lang="ko-KR" altLang="en-US" dirty="0">
              <a:solidFill>
                <a:schemeClr val="accent5">
                  <a:lumMod val="10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D202C5-E9BF-4814-99CB-D1A25B51579D}"/>
              </a:ext>
            </a:extLst>
          </p:cNvPr>
          <p:cNvSpPr/>
          <p:nvPr/>
        </p:nvSpPr>
        <p:spPr>
          <a:xfrm>
            <a:off x="3301155" y="4028204"/>
            <a:ext cx="1976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99209B"/>
                </a:solidFill>
                <a:latin typeface="굴림" panose="020B0600000101010101" pitchFamily="50" charset="-127"/>
                <a:ea typeface="굴림" panose="020B0600000101010101" pitchFamily="50" charset="-127"/>
                <a:hlinkClick r:id="rId9"/>
              </a:rPr>
              <a:t>sgis.kostat.go.kr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DF0EC65-C977-4AA8-841D-59C1946B0A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5107" y="4605084"/>
            <a:ext cx="1781258" cy="350732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B6174B-4703-488A-AF2A-A9B6556CEAD0}"/>
              </a:ext>
            </a:extLst>
          </p:cNvPr>
          <p:cNvSpPr/>
          <p:nvPr/>
        </p:nvSpPr>
        <p:spPr>
          <a:xfrm>
            <a:off x="2641559" y="4651851"/>
            <a:ext cx="2132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5">
                    <a:lumMod val="10000"/>
                  </a:schemeClr>
                </a:solidFill>
              </a:rPr>
              <a:t>자원순환정보시스템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5011877-05CF-4C1D-948F-04C5EF67BBC8}"/>
              </a:ext>
            </a:extLst>
          </p:cNvPr>
          <p:cNvSpPr/>
          <p:nvPr/>
        </p:nvSpPr>
        <p:spPr>
          <a:xfrm>
            <a:off x="2689805" y="4864466"/>
            <a:ext cx="3039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1C8E42"/>
                </a:solidFill>
                <a:latin typeface="굴림" panose="020B0600000101010101" pitchFamily="50" charset="-127"/>
                <a:ea typeface="굴림" panose="020B0600000101010101" pitchFamily="50" charset="-127"/>
                <a:hlinkClick r:id="rId11"/>
              </a:rPr>
              <a:t>www.recycling-info.or.kr/</a:t>
            </a:r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3DF61D6-6C24-403F-A14D-ACAB2BB186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60084" y="1877637"/>
            <a:ext cx="2210108" cy="121460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4F60674-F56C-4605-87FD-CB9B5DE2AFE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272726" y="2706818"/>
            <a:ext cx="2210108" cy="107360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4BC2381-8E75-45E5-81C8-062896C602F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11702" y="3330702"/>
            <a:ext cx="2210107" cy="176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0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07070" y="2587971"/>
            <a:ext cx="3200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rgbClr val="8A713B"/>
                </a:solidFill>
                <a:latin typeface="HY견고딕" pitchFamily="18" charset="-127"/>
                <a:ea typeface="HY견고딕" pitchFamily="18" charset="-127"/>
              </a:rPr>
              <a:t>Question</a:t>
            </a:r>
            <a:endParaRPr lang="ko-KR" altLang="en-US" sz="4000" spc="-300" dirty="0">
              <a:solidFill>
                <a:srgbClr val="8A713B"/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948966" y="3204416"/>
            <a:ext cx="2042160" cy="604180"/>
            <a:chOff x="3125914" y="2048529"/>
            <a:chExt cx="1469492" cy="552863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3848" y="2048529"/>
              <a:ext cx="1364406" cy="552863"/>
            </a:xfrm>
            <a:prstGeom prst="roundRect">
              <a:avLst/>
            </a:prstGeom>
            <a:solidFill>
              <a:srgbClr val="9FB7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125914" y="2063350"/>
              <a:ext cx="14694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spc="-300" dirty="0">
                  <a:solidFill>
                    <a:srgbClr val="FBFBFB"/>
                  </a:solidFill>
                  <a:latin typeface="HY견고딕" pitchFamily="18" charset="-127"/>
                  <a:ea typeface="HY견고딕" pitchFamily="18" charset="-127"/>
                </a:rPr>
                <a:t>Answer</a:t>
              </a:r>
              <a:endParaRPr lang="ko-KR" altLang="en-US" sz="3200" spc="-300" dirty="0">
                <a:solidFill>
                  <a:srgbClr val="FBFBFB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00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25478" y="3834549"/>
            <a:ext cx="1676400" cy="1213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5302250" y="2866599"/>
            <a:ext cx="6584950" cy="157480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b="0" i="0" kern="1200">
                <a:solidFill>
                  <a:schemeClr val="tx1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j-cs"/>
              </a:defRPr>
            </a:lvl1pPr>
          </a:lstStyle>
          <a:p>
            <a:pPr algn="ctr"/>
            <a:r>
              <a:rPr lang="en-US" altLang="ko-KR" sz="7200" dirty="0">
                <a:latin typeface="HY견고딕" pitchFamily="18" charset="-127"/>
                <a:ea typeface="HY견고딕" pitchFamily="18" charset="-127"/>
              </a:rPr>
              <a:t>THANK YOU</a:t>
            </a:r>
            <a:endParaRPr lang="ko-KR" altLang="en-US" sz="7200" dirty="0">
              <a:latin typeface="HY견고딕" pitchFamily="18" charset="-127"/>
              <a:ea typeface="HY견고딕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516880" y="3952240"/>
            <a:ext cx="6370320" cy="20320"/>
          </a:xfrm>
          <a:prstGeom prst="line">
            <a:avLst/>
          </a:prstGeom>
          <a:ln w="76200">
            <a:solidFill>
              <a:srgbClr val="60981D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58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A58543-E65E-418E-BC4D-ECE19DE32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234951"/>
            <a:ext cx="4586514" cy="571500"/>
          </a:xfrm>
        </p:spPr>
        <p:txBody>
          <a:bodyPr/>
          <a:lstStyle/>
          <a:p>
            <a:r>
              <a:rPr lang="ko-KR" altLang="en-US" dirty="0"/>
              <a:t>문제현황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22AB71-C645-4261-AAC6-B5D7B26371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6518" y="772512"/>
            <a:ext cx="4255996" cy="363504"/>
          </a:xfrm>
        </p:spPr>
        <p:txBody>
          <a:bodyPr/>
          <a:lstStyle/>
          <a:p>
            <a:r>
              <a:rPr lang="ko-KR" altLang="en-US" dirty="0"/>
              <a:t>주제 선정 배경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67A1841-83C0-45F1-9E4C-08CB528E6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68" y="2254935"/>
            <a:ext cx="6839905" cy="267689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21EC489-8344-4AFC-9758-C27157380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68" y="4931834"/>
            <a:ext cx="810356" cy="27906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49E42E-73A2-4EB3-B695-9D718C0D2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7181" y="3025617"/>
            <a:ext cx="4502526" cy="13146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7C75DC-7327-42CD-9A5B-9DBD9DE47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5013" y="4351858"/>
            <a:ext cx="1204694" cy="208219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5A83ADB-871E-4F6F-8DE8-80BC85492203}"/>
              </a:ext>
            </a:extLst>
          </p:cNvPr>
          <p:cNvSpPr/>
          <p:nvPr/>
        </p:nvSpPr>
        <p:spPr>
          <a:xfrm>
            <a:off x="1986924" y="3180165"/>
            <a:ext cx="7895997" cy="18794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325B486-B9E6-40D3-9870-4AFBC1A288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7727" y="3406350"/>
            <a:ext cx="7430537" cy="13146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2947D1-B3B7-443B-9541-37AB189A6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7173" y="4720983"/>
            <a:ext cx="1121091" cy="22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0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EEF64E6-A485-4D2E-A3C3-0B12CB991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" t="3488" r="33684" b="1516"/>
          <a:stretch/>
        </p:blipFill>
        <p:spPr>
          <a:xfrm>
            <a:off x="7494783" y="1551105"/>
            <a:ext cx="3997717" cy="4455438"/>
          </a:xfrm>
          <a:prstGeom prst="rect">
            <a:avLst/>
          </a:prstGeom>
        </p:spPr>
      </p:pic>
      <p:sp>
        <p:nvSpPr>
          <p:cNvPr id="14" name="제목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문제현황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쓰레기 배출 현황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F9CCF59-4F09-4583-BC48-9F8531B9A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24" y="1193332"/>
            <a:ext cx="6880851" cy="258549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F62D998-6867-4908-A8FE-59BB2F432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224" y="3981096"/>
            <a:ext cx="6880851" cy="2585492"/>
          </a:xfrm>
          <a:prstGeom prst="rect">
            <a:avLst/>
          </a:prstGeom>
        </p:spPr>
      </p:pic>
      <p:sp>
        <p:nvSpPr>
          <p:cNvPr id="9" name="구름 8">
            <a:extLst>
              <a:ext uri="{FF2B5EF4-FFF2-40B4-BE49-F238E27FC236}">
                <a16:creationId xmlns:a16="http://schemas.microsoft.com/office/drawing/2014/main" id="{33D26F13-23B2-44E9-9428-26E4885ABA3C}"/>
              </a:ext>
            </a:extLst>
          </p:cNvPr>
          <p:cNvSpPr/>
          <p:nvPr/>
        </p:nvSpPr>
        <p:spPr>
          <a:xfrm>
            <a:off x="1367477" y="3036773"/>
            <a:ext cx="9769642" cy="1844842"/>
          </a:xfrm>
          <a:prstGeom prst="cloud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6541F4-3A78-480C-99FA-64FFD22FB327}"/>
              </a:ext>
            </a:extLst>
          </p:cNvPr>
          <p:cNvSpPr txBox="1"/>
          <p:nvPr/>
        </p:nvSpPr>
        <p:spPr>
          <a:xfrm>
            <a:off x="2078240" y="3621947"/>
            <a:ext cx="83481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chemeClr val="accent6"/>
                </a:solidFill>
              </a:rPr>
              <a:t>요일별</a:t>
            </a:r>
            <a:r>
              <a:rPr lang="ko-KR" altLang="en-US" sz="3200" dirty="0">
                <a:solidFill>
                  <a:schemeClr val="accent6"/>
                </a:solidFill>
              </a:rPr>
              <a:t> </a:t>
            </a:r>
            <a:r>
              <a:rPr lang="ko-KR" altLang="en-US" sz="3200" dirty="0" err="1">
                <a:solidFill>
                  <a:schemeClr val="accent6"/>
                </a:solidFill>
              </a:rPr>
              <a:t>배출제</a:t>
            </a:r>
            <a:r>
              <a:rPr lang="ko-KR" altLang="en-US" sz="3200" dirty="0">
                <a:solidFill>
                  <a:schemeClr val="accent6"/>
                </a:solidFill>
              </a:rPr>
              <a:t> 시행 후 주춤해진 쓰레기 배출량</a:t>
            </a:r>
          </a:p>
        </p:txBody>
      </p:sp>
    </p:spTree>
    <p:extLst>
      <p:ext uri="{BB962C8B-B14F-4D97-AF65-F5344CB8AC3E}">
        <p14:creationId xmlns:p14="http://schemas.microsoft.com/office/powerpoint/2010/main" val="195336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5A7838-6A12-48AD-8D8B-37C17CD5F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9957" y="1732301"/>
            <a:ext cx="6917381" cy="41930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문제현황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1346518" y="772512"/>
            <a:ext cx="4255996" cy="363504"/>
          </a:xfrm>
        </p:spPr>
        <p:txBody>
          <a:bodyPr/>
          <a:lstStyle/>
          <a:p>
            <a:r>
              <a:rPr lang="ko-KR" altLang="en-US" dirty="0"/>
              <a:t>재활용도움센터 필요성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61C0A0-5681-459A-8C9D-A0B23CB03C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6173" y1="53030" x2="33124" y2="36616"/>
                        <a14:foregroundMark x1="47804" y1="50253" x2="54203" y2="22222"/>
                        <a14:foregroundMark x1="44668" y1="51515" x2="43287" y2="34343"/>
                        <a14:foregroundMark x1="41531" y1="49747" x2="37390" y2="73485"/>
                        <a14:foregroundMark x1="37390" y1="73485" x2="40025" y2="82828"/>
                        <a14:foregroundMark x1="38896" y1="81818" x2="40025" y2="83081"/>
                        <a14:foregroundMark x1="40025" y1="83081" x2="40025" y2="83081"/>
                        <a14:foregroundMark x1="39398" y1="81061" x2="46299" y2="58838"/>
                        <a14:foregroundMark x1="46299" y1="58838" x2="47302" y2="2020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71637" y="1815698"/>
            <a:ext cx="8133166" cy="419304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EBAAD25-9193-4739-B7C2-D828BC46FFAE}"/>
              </a:ext>
            </a:extLst>
          </p:cNvPr>
          <p:cNvSpPr/>
          <p:nvPr/>
        </p:nvSpPr>
        <p:spPr>
          <a:xfrm>
            <a:off x="1637635" y="2305493"/>
            <a:ext cx="1065402" cy="268447"/>
          </a:xfrm>
          <a:prstGeom prst="rect">
            <a:avLst/>
          </a:prstGeom>
          <a:noFill/>
          <a:ln>
            <a:solidFill>
              <a:srgbClr val="1F77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10AF5DF-E356-464D-85BD-1FBAF9FB8BEF}"/>
              </a:ext>
            </a:extLst>
          </p:cNvPr>
          <p:cNvSpPr/>
          <p:nvPr/>
        </p:nvSpPr>
        <p:spPr>
          <a:xfrm>
            <a:off x="3372887" y="2310830"/>
            <a:ext cx="1065402" cy="268447"/>
          </a:xfrm>
          <a:prstGeom prst="rect">
            <a:avLst/>
          </a:prstGeom>
          <a:noFill/>
          <a:ln>
            <a:solidFill>
              <a:srgbClr val="9467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511B46-0138-4BC4-80A7-395EEEBE7121}"/>
              </a:ext>
            </a:extLst>
          </p:cNvPr>
          <p:cNvSpPr/>
          <p:nvPr/>
        </p:nvSpPr>
        <p:spPr>
          <a:xfrm>
            <a:off x="4417733" y="3650610"/>
            <a:ext cx="1065402" cy="268447"/>
          </a:xfrm>
          <a:prstGeom prst="rect">
            <a:avLst/>
          </a:prstGeom>
          <a:noFill/>
          <a:ln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1B7846E-1426-453C-A60F-0C6DA8CCF1EC}"/>
              </a:ext>
            </a:extLst>
          </p:cNvPr>
          <p:cNvSpPr/>
          <p:nvPr/>
        </p:nvSpPr>
        <p:spPr>
          <a:xfrm>
            <a:off x="3377756" y="5463123"/>
            <a:ext cx="913002" cy="268447"/>
          </a:xfrm>
          <a:prstGeom prst="rect">
            <a:avLst/>
          </a:prstGeom>
          <a:noFill/>
          <a:ln>
            <a:solidFill>
              <a:srgbClr val="2CA0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338D1D-29A6-4B9F-BA48-82303E276A51}"/>
              </a:ext>
            </a:extLst>
          </p:cNvPr>
          <p:cNvSpPr/>
          <p:nvPr/>
        </p:nvSpPr>
        <p:spPr>
          <a:xfrm>
            <a:off x="336964" y="4070019"/>
            <a:ext cx="1065402" cy="268447"/>
          </a:xfrm>
          <a:prstGeom prst="rect">
            <a:avLst/>
          </a:prstGeom>
          <a:noFill/>
          <a:ln>
            <a:solidFill>
              <a:srgbClr val="FF7F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837B3D-3956-4568-B25F-86ED0D21E0B0}"/>
              </a:ext>
            </a:extLst>
          </p:cNvPr>
          <p:cNvSpPr txBox="1"/>
          <p:nvPr/>
        </p:nvSpPr>
        <p:spPr>
          <a:xfrm>
            <a:off x="809876" y="1701293"/>
            <a:ext cx="4413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>
                    <a:lumMod val="10000"/>
                  </a:schemeClr>
                </a:solidFill>
              </a:rPr>
              <a:t>요일별</a:t>
            </a:r>
            <a:r>
              <a:rPr lang="ko-KR" altLang="en-US" sz="2000" dirty="0">
                <a:solidFill>
                  <a:schemeClr val="bg1">
                    <a:lumMod val="10000"/>
                  </a:schemeClr>
                </a:solidFill>
              </a:rPr>
              <a:t> 쓰레기 배출제에 대한 도민 인식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A47C87-D068-4023-BFF1-566FF3E69BC9}"/>
              </a:ext>
            </a:extLst>
          </p:cNvPr>
          <p:cNvSpPr txBox="1"/>
          <p:nvPr/>
        </p:nvSpPr>
        <p:spPr>
          <a:xfrm>
            <a:off x="1637635" y="2305493"/>
            <a:ext cx="1065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매우 편리해짐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F92674-A818-4E4E-BE4C-74C79DE7CAC5}"/>
              </a:ext>
            </a:extLst>
          </p:cNvPr>
          <p:cNvSpPr txBox="1"/>
          <p:nvPr/>
        </p:nvSpPr>
        <p:spPr>
          <a:xfrm>
            <a:off x="3372887" y="2310830"/>
            <a:ext cx="1065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매우 불편해짐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F48A36-A739-4BFC-AA85-6DE63E9DFAFA}"/>
              </a:ext>
            </a:extLst>
          </p:cNvPr>
          <p:cNvSpPr txBox="1"/>
          <p:nvPr/>
        </p:nvSpPr>
        <p:spPr>
          <a:xfrm>
            <a:off x="336964" y="4070019"/>
            <a:ext cx="1065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약간 편리해짐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7FF000-F3C8-4CBB-BE96-E402F320ECF8}"/>
              </a:ext>
            </a:extLst>
          </p:cNvPr>
          <p:cNvSpPr txBox="1"/>
          <p:nvPr/>
        </p:nvSpPr>
        <p:spPr>
          <a:xfrm>
            <a:off x="4417733" y="3650610"/>
            <a:ext cx="10654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약간 불편해짐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049B77-D3D4-4664-8D4B-6F38258087B4}"/>
              </a:ext>
            </a:extLst>
          </p:cNvPr>
          <p:cNvSpPr txBox="1"/>
          <p:nvPr/>
        </p:nvSpPr>
        <p:spPr>
          <a:xfrm>
            <a:off x="3377756" y="5463123"/>
            <a:ext cx="9130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보통이다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D21570-235E-47F1-83DC-7DCC9E374B53}"/>
              </a:ext>
            </a:extLst>
          </p:cNvPr>
          <p:cNvSpPr txBox="1"/>
          <p:nvPr/>
        </p:nvSpPr>
        <p:spPr>
          <a:xfrm>
            <a:off x="6589488" y="1701293"/>
            <a:ext cx="4413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>
                    <a:lumMod val="10000"/>
                  </a:schemeClr>
                </a:solidFill>
              </a:rPr>
              <a:t>요일별</a:t>
            </a:r>
            <a:r>
              <a:rPr lang="ko-KR" altLang="en-US" sz="2000" dirty="0">
                <a:solidFill>
                  <a:schemeClr val="bg1">
                    <a:lumMod val="10000"/>
                  </a:schemeClr>
                </a:solidFill>
              </a:rPr>
              <a:t> 쓰레기 배출제가 불편한 이유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0F9E6D-F0A4-44BF-9266-EBCABB75C4C1}"/>
              </a:ext>
            </a:extLst>
          </p:cNvPr>
          <p:cNvSpPr txBox="1"/>
          <p:nvPr/>
        </p:nvSpPr>
        <p:spPr>
          <a:xfrm>
            <a:off x="8998388" y="2289120"/>
            <a:ext cx="1182848" cy="261610"/>
          </a:xfrm>
          <a:prstGeom prst="rect">
            <a:avLst/>
          </a:prstGeom>
          <a:noFill/>
          <a:ln>
            <a:solidFill>
              <a:srgbClr val="D62728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>
                <a:solidFill>
                  <a:schemeClr val="bg1">
                    <a:lumMod val="10000"/>
                  </a:schemeClr>
                </a:solidFill>
              </a:rPr>
              <a:t>분류가 번거로움</a:t>
            </a:r>
            <a:endParaRPr lang="ko-KR" altLang="en-US" sz="11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FAE93A0-5BF6-45DA-AEA5-D29D208AFC34}"/>
              </a:ext>
            </a:extLst>
          </p:cNvPr>
          <p:cNvSpPr txBox="1"/>
          <p:nvPr/>
        </p:nvSpPr>
        <p:spPr>
          <a:xfrm>
            <a:off x="10042388" y="3271921"/>
            <a:ext cx="2084665" cy="261610"/>
          </a:xfrm>
          <a:prstGeom prst="rect">
            <a:avLst/>
          </a:prstGeom>
          <a:noFill/>
          <a:ln>
            <a:solidFill>
              <a:srgbClr val="2CA02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보관하는 </a:t>
            </a:r>
            <a:r>
              <a:rPr lang="ko-KR" altLang="en-US" sz="1100">
                <a:solidFill>
                  <a:schemeClr val="bg1">
                    <a:lumMod val="10000"/>
                  </a:schemeClr>
                </a:solidFill>
              </a:rPr>
              <a:t>장소가 마땅하지 </a:t>
            </a:r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않음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95EB12-3957-4823-8AAF-C0C0318B22B9}"/>
              </a:ext>
            </a:extLst>
          </p:cNvPr>
          <p:cNvSpPr txBox="1"/>
          <p:nvPr/>
        </p:nvSpPr>
        <p:spPr>
          <a:xfrm>
            <a:off x="8250245" y="5630581"/>
            <a:ext cx="1753299" cy="261610"/>
          </a:xfrm>
          <a:prstGeom prst="rect">
            <a:avLst/>
          </a:prstGeom>
          <a:noFill/>
          <a:ln>
            <a:solidFill>
              <a:srgbClr val="FF7F0E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>
                    <a:lumMod val="10000"/>
                  </a:schemeClr>
                </a:solidFill>
              </a:rPr>
              <a:t>배출시간을 맞추기 어려움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5709C2-856F-4E87-947C-61A913A6BF32}"/>
              </a:ext>
            </a:extLst>
          </p:cNvPr>
          <p:cNvSpPr txBox="1"/>
          <p:nvPr/>
        </p:nvSpPr>
        <p:spPr>
          <a:xfrm>
            <a:off x="5685135" y="3298133"/>
            <a:ext cx="1753299" cy="261610"/>
          </a:xfrm>
          <a:prstGeom prst="rect">
            <a:avLst/>
          </a:prstGeom>
          <a:noFill/>
          <a:ln>
            <a:solidFill>
              <a:srgbClr val="1F77B4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100">
                <a:solidFill>
                  <a:schemeClr val="bg1">
                    <a:lumMod val="10000"/>
                  </a:schemeClr>
                </a:solidFill>
              </a:rPr>
              <a:t>배출 요일을 맞추기 어려움</a:t>
            </a:r>
            <a:endParaRPr lang="ko-KR" altLang="en-US" sz="11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5163A-C36E-4A18-BB89-7E85C3D761B0}"/>
              </a:ext>
            </a:extLst>
          </p:cNvPr>
          <p:cNvSpPr txBox="1"/>
          <p:nvPr/>
        </p:nvSpPr>
        <p:spPr>
          <a:xfrm>
            <a:off x="1938073" y="6008742"/>
            <a:ext cx="2204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불편함 </a:t>
            </a:r>
            <a:r>
              <a:rPr lang="en-US" altLang="ko-KR" dirty="0"/>
              <a:t>33.7%</a:t>
            </a:r>
            <a:endParaRPr lang="ko-KR" altLang="en-US" dirty="0"/>
          </a:p>
        </p:txBody>
      </p:sp>
      <p:pic>
        <p:nvPicPr>
          <p:cNvPr id="30" name="Picture 3">
            <a:extLst>
              <a:ext uri="{FF2B5EF4-FFF2-40B4-BE49-F238E27FC236}">
                <a16:creationId xmlns:a16="http://schemas.microsoft.com/office/drawing/2014/main" id="{D3C286C2-4F6F-4E02-B2C6-8F320EE9A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61" y="1212216"/>
            <a:ext cx="5959929" cy="3787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4">
            <a:extLst>
              <a:ext uri="{FF2B5EF4-FFF2-40B4-BE49-F238E27FC236}">
                <a16:creationId xmlns:a16="http://schemas.microsoft.com/office/drawing/2014/main" id="{2FFA0B89-1B96-42AE-A9D3-4B9690099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631" y="3676963"/>
            <a:ext cx="4594065" cy="27567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5">
            <a:extLst>
              <a:ext uri="{FF2B5EF4-FFF2-40B4-BE49-F238E27FC236}">
                <a16:creationId xmlns:a16="http://schemas.microsoft.com/office/drawing/2014/main" id="{AFB694E8-6532-4CF5-B587-0CCE15444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8655" y="1673577"/>
            <a:ext cx="6477915" cy="3780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998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6"/>
          </p:nvPr>
        </p:nvSpPr>
        <p:spPr>
          <a:xfrm>
            <a:off x="7191375" y="1781263"/>
            <a:ext cx="4057650" cy="509587"/>
          </a:xfrm>
        </p:spPr>
        <p:txBody>
          <a:bodyPr/>
          <a:lstStyle/>
          <a:p>
            <a:r>
              <a:rPr lang="ko-KR" altLang="en-US" dirty="0"/>
              <a:t>사용 데이터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수집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제주 쓰레기 양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10754" y="3358669"/>
            <a:ext cx="46599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sz="2000" dirty="0">
                <a:solidFill>
                  <a:schemeClr val="accent6"/>
                </a:solidFill>
              </a:rPr>
              <a:t>인구수</a:t>
            </a:r>
            <a:endParaRPr lang="en-US" altLang="ko-KR" sz="2000" dirty="0">
              <a:solidFill>
                <a:schemeClr val="accent6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altLang="ko-KR" sz="2000" dirty="0">
              <a:solidFill>
                <a:schemeClr val="accent6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sz="2000" dirty="0">
                <a:solidFill>
                  <a:schemeClr val="accent6"/>
                </a:solidFill>
              </a:rPr>
              <a:t>관광객 도입 수</a:t>
            </a:r>
            <a:endParaRPr lang="en-US" altLang="ko-KR" sz="2000" dirty="0">
              <a:solidFill>
                <a:schemeClr val="accent6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altLang="ko-KR" sz="2000" dirty="0">
              <a:solidFill>
                <a:schemeClr val="accent6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ko-KR" sz="2000" dirty="0">
                <a:solidFill>
                  <a:schemeClr val="accent6"/>
                </a:solidFill>
              </a:rPr>
              <a:t>GRDP(</a:t>
            </a:r>
            <a:r>
              <a:rPr lang="ko-KR" altLang="en-US" sz="2000" dirty="0">
                <a:solidFill>
                  <a:schemeClr val="accent6"/>
                </a:solidFill>
              </a:rPr>
              <a:t>지역 내 총 생산</a:t>
            </a:r>
            <a:r>
              <a:rPr lang="en-US" altLang="ko-KR" sz="2000" dirty="0">
                <a:solidFill>
                  <a:schemeClr val="accent6"/>
                </a:solidFill>
              </a:rPr>
              <a:t>)</a:t>
            </a:r>
            <a:endParaRPr lang="ko-KR" altLang="en-US" sz="2000" dirty="0">
              <a:solidFill>
                <a:schemeClr val="accent6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79E9FEE-EEE6-4070-8ACE-F72291299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89" y="2352876"/>
            <a:ext cx="5867400" cy="206721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8447B58-E883-42C0-B777-877F303123D2}"/>
              </a:ext>
            </a:extLst>
          </p:cNvPr>
          <p:cNvSpPr/>
          <p:nvPr/>
        </p:nvSpPr>
        <p:spPr>
          <a:xfrm>
            <a:off x="343949" y="2290850"/>
            <a:ext cx="6031684" cy="8892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2ECA2F35-A6E4-4C79-9112-DD5FA0B51BD8}"/>
              </a:ext>
            </a:extLst>
          </p:cNvPr>
          <p:cNvSpPr/>
          <p:nvPr/>
        </p:nvSpPr>
        <p:spPr>
          <a:xfrm>
            <a:off x="2860646" y="3576198"/>
            <a:ext cx="1132514" cy="905917"/>
          </a:xfrm>
          <a:prstGeom prst="downArrow">
            <a:avLst/>
          </a:prstGeom>
          <a:solidFill>
            <a:srgbClr val="D62728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B77657-769E-4B90-BED6-E4FE63FF0521}"/>
              </a:ext>
            </a:extLst>
          </p:cNvPr>
          <p:cNvSpPr txBox="1"/>
          <p:nvPr/>
        </p:nvSpPr>
        <p:spPr>
          <a:xfrm>
            <a:off x="1904303" y="5013487"/>
            <a:ext cx="3447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FF0000"/>
                </a:solidFill>
              </a:rPr>
              <a:t>상관관계가 높음</a:t>
            </a:r>
            <a:endParaRPr lang="en-US" altLang="ko-KR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28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b="1" dirty="0"/>
              <a:t>인구수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2"/>
          </p:nvPr>
        </p:nvSpPr>
        <p:spPr>
          <a:xfrm>
            <a:off x="566880" y="2171996"/>
            <a:ext cx="2859776" cy="433181"/>
          </a:xfrm>
        </p:spPr>
        <p:txBody>
          <a:bodyPr/>
          <a:lstStyle/>
          <a:p>
            <a:r>
              <a:rPr lang="ko-KR" altLang="en-US" b="1" dirty="0"/>
              <a:t>사업체 수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5920805" y="1433299"/>
            <a:ext cx="3867097" cy="433181"/>
          </a:xfrm>
        </p:spPr>
        <p:txBody>
          <a:bodyPr/>
          <a:lstStyle/>
          <a:p>
            <a:r>
              <a:rPr lang="ko-KR" altLang="en-US" b="1" dirty="0"/>
              <a:t>세대 수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>
          <a:xfrm>
            <a:off x="8456416" y="2577048"/>
            <a:ext cx="3461670" cy="433181"/>
          </a:xfrm>
        </p:spPr>
        <p:txBody>
          <a:bodyPr/>
          <a:lstStyle/>
          <a:p>
            <a:r>
              <a:rPr lang="ko-KR" altLang="en-US" b="1" dirty="0"/>
              <a:t>지역별 매출액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6649">
            <a:off x="7556837" y="2660085"/>
            <a:ext cx="1029597" cy="102959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90422" flipH="1">
            <a:off x="3130057" y="4083584"/>
            <a:ext cx="1029597" cy="102959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71176" flipH="1">
            <a:off x="3377025" y="2377206"/>
            <a:ext cx="1029597" cy="102959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83351" flipH="1">
            <a:off x="7739093" y="4332730"/>
            <a:ext cx="1029597" cy="102959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38991">
            <a:off x="5001017" y="1539437"/>
            <a:ext cx="1029597" cy="1029597"/>
          </a:xfrm>
          <a:prstGeom prst="rect">
            <a:avLst/>
          </a:prstGeom>
        </p:spPr>
      </p:pic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1016000" y="234951"/>
            <a:ext cx="4586514" cy="571500"/>
          </a:xfrm>
        </p:spPr>
        <p:txBody>
          <a:bodyPr/>
          <a:lstStyle/>
          <a:p>
            <a:r>
              <a:rPr lang="ko-KR" altLang="en-US" dirty="0"/>
              <a:t>데이터 수집</a:t>
            </a:r>
          </a:p>
        </p:txBody>
      </p:sp>
      <p:sp>
        <p:nvSpPr>
          <p:cNvPr id="22" name="텍스트 개체 틀 2"/>
          <p:cNvSpPr txBox="1">
            <a:spLocks/>
          </p:cNvSpPr>
          <p:nvPr/>
        </p:nvSpPr>
        <p:spPr>
          <a:xfrm>
            <a:off x="1346518" y="772512"/>
            <a:ext cx="4255996" cy="3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i="0" kern="1200">
                <a:solidFill>
                  <a:srgbClr val="8B723C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solidFill>
                  <a:schemeClr val="accent6"/>
                </a:solidFill>
              </a:rPr>
              <a:t>읍</a:t>
            </a:r>
            <a:r>
              <a:rPr lang="en-US" altLang="ko-KR" dirty="0">
                <a:solidFill>
                  <a:schemeClr val="accent6"/>
                </a:solidFill>
              </a:rPr>
              <a:t>,</a:t>
            </a:r>
            <a:r>
              <a:rPr lang="ko-KR" altLang="en-US" dirty="0">
                <a:solidFill>
                  <a:schemeClr val="accent6"/>
                </a:solidFill>
              </a:rPr>
              <a:t>면</a:t>
            </a:r>
            <a:r>
              <a:rPr lang="en-US" altLang="ko-KR" dirty="0">
                <a:solidFill>
                  <a:schemeClr val="accent6"/>
                </a:solidFill>
              </a:rPr>
              <a:t>,</a:t>
            </a:r>
            <a:r>
              <a:rPr lang="ko-KR" altLang="en-US" dirty="0">
                <a:solidFill>
                  <a:schemeClr val="accent6"/>
                </a:solidFill>
              </a:rPr>
              <a:t>동 별 군집화를 위한 데이터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C42FCC35-46D7-4161-A83F-703EFBA0F312}"/>
              </a:ext>
            </a:extLst>
          </p:cNvPr>
          <p:cNvSpPr txBox="1">
            <a:spLocks/>
          </p:cNvSpPr>
          <p:nvPr/>
        </p:nvSpPr>
        <p:spPr>
          <a:xfrm>
            <a:off x="8616025" y="4663311"/>
            <a:ext cx="3461670" cy="4331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rgbClr val="8B723C"/>
                </a:solidFill>
                <a:latin typeface="210 하얀바람 B" panose="02020603020101020101" pitchFamily="18" charset="-127"/>
                <a:ea typeface="210 하얀바람 B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/>
              <a:t>WIFI</a:t>
            </a:r>
            <a:r>
              <a:rPr lang="ko-KR" altLang="en-US" b="1" dirty="0"/>
              <a:t> </a:t>
            </a:r>
            <a:r>
              <a:rPr lang="ko-KR" altLang="en-US" b="1" dirty="0" err="1"/>
              <a:t>접속수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68186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7" grpId="0" build="p"/>
      <p:bldP spid="9" grpId="0" build="p"/>
      <p:bldP spid="1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273CE6-9A9F-4A76-A2E1-C7947C0F3E69}"/>
              </a:ext>
            </a:extLst>
          </p:cNvPr>
          <p:cNvSpPr txBox="1"/>
          <p:nvPr/>
        </p:nvSpPr>
        <p:spPr>
          <a:xfrm>
            <a:off x="1016000" y="4910622"/>
            <a:ext cx="4752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OPEN API</a:t>
            </a:r>
            <a:r>
              <a:rPr lang="ko-KR" altLang="en-US" dirty="0"/>
              <a:t>를 사용하여</a:t>
            </a:r>
            <a:r>
              <a:rPr lang="en-US" altLang="ko-KR" dirty="0"/>
              <a:t>,</a:t>
            </a:r>
          </a:p>
          <a:p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사용자 </a:t>
            </a:r>
            <a:r>
              <a:rPr lang="en-US" altLang="ko-KR" dirty="0"/>
              <a:t>, </a:t>
            </a:r>
            <a:r>
              <a:rPr lang="ko-KR" altLang="en-US" dirty="0"/>
              <a:t>카드사용 매출액 데이터 수집 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dirty="0"/>
              <a:t>인구</a:t>
            </a:r>
            <a:r>
              <a:rPr lang="en-US" altLang="ko-KR" dirty="0"/>
              <a:t>, </a:t>
            </a:r>
            <a:r>
              <a:rPr lang="ko-KR" altLang="en-US" dirty="0" err="1"/>
              <a:t>세대수</a:t>
            </a:r>
            <a:r>
              <a:rPr lang="en-US" altLang="ko-KR" dirty="0"/>
              <a:t>, </a:t>
            </a:r>
            <a:r>
              <a:rPr lang="ko-KR" altLang="en-US" dirty="0" err="1"/>
              <a:t>사업체수</a:t>
            </a:r>
            <a:r>
              <a:rPr lang="en-US" altLang="ko-KR" dirty="0"/>
              <a:t> </a:t>
            </a:r>
            <a:r>
              <a:rPr lang="ko-KR" altLang="en-US" dirty="0"/>
              <a:t>데이터와 병합</a:t>
            </a:r>
            <a:r>
              <a:rPr lang="en-US" altLang="ko-KR" dirty="0"/>
              <a:t> </a:t>
            </a:r>
          </a:p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96258A-AB78-464C-BCEE-FB42EF88B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944" y="2637108"/>
            <a:ext cx="4887007" cy="28007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079CC-B65E-425C-A78A-EBBE956E1E1B}"/>
              </a:ext>
            </a:extLst>
          </p:cNvPr>
          <p:cNvSpPr txBox="1"/>
          <p:nvPr/>
        </p:nvSpPr>
        <p:spPr>
          <a:xfrm>
            <a:off x="6423720" y="2160624"/>
            <a:ext cx="2979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10000"/>
                  </a:schemeClr>
                </a:solidFill>
              </a:rPr>
              <a:t>↓</a:t>
            </a:r>
            <a:r>
              <a:rPr lang="ko-KR" altLang="en-US" dirty="0" err="1">
                <a:solidFill>
                  <a:schemeClr val="bg1">
                    <a:lumMod val="10000"/>
                  </a:schemeClr>
                </a:solidFill>
              </a:rPr>
              <a:t>법정동별</a:t>
            </a:r>
            <a:r>
              <a:rPr lang="ko-KR" altLang="en-US" dirty="0">
                <a:solidFill>
                  <a:schemeClr val="bg1">
                    <a:lumMod val="10000"/>
                  </a:schemeClr>
                </a:solidFill>
              </a:rPr>
              <a:t> 분류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6D23DC-E58C-4B77-9F34-D06A4D3BD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2266163"/>
            <a:ext cx="3807189" cy="10558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ECEFAE-8327-4B07-B6EB-953A2E570B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3434680"/>
            <a:ext cx="3807189" cy="105588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105B2F4-2601-4FE0-95EE-5F04C1434B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000" y="1703360"/>
            <a:ext cx="1848108" cy="4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7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2A4A83-AF5A-40E4-88E9-AAE0CCF3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1E381A-F2E2-4DF6-BA78-75AE3B440B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데이터 분포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CD8B4B-B7D4-4B6E-B1A5-3D4CD0BF3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3356152"/>
            <a:ext cx="2644197" cy="17190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24697C-E936-45A3-8918-05FC07C0AA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389" y="1446115"/>
            <a:ext cx="2644197" cy="184236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3F2833D-7337-4876-B00F-56D385663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863" y="1446114"/>
            <a:ext cx="2931942" cy="184236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E176584-7118-4727-9A6E-3DA0E00A06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863" y="3363689"/>
            <a:ext cx="2931942" cy="172826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E86E5CC-0D49-48C0-A831-942DF978B3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64" y="5167163"/>
            <a:ext cx="2644197" cy="1573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D9E1A7-3669-4E34-8108-E6A111AD264B}"/>
              </a:ext>
            </a:extLst>
          </p:cNvPr>
          <p:cNvSpPr txBox="1"/>
          <p:nvPr/>
        </p:nvSpPr>
        <p:spPr>
          <a:xfrm>
            <a:off x="8523416" y="3288483"/>
            <a:ext cx="2625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표준 정규분포를 이루는 데이터가 거의 없음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3888D98-D680-4ECD-AD40-031E0B60487E}"/>
              </a:ext>
            </a:extLst>
          </p:cNvPr>
          <p:cNvSpPr/>
          <p:nvPr/>
        </p:nvSpPr>
        <p:spPr>
          <a:xfrm>
            <a:off x="7424459" y="3355785"/>
            <a:ext cx="746620" cy="5117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3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co">
  <a:themeElements>
    <a:clrScheme name="사용자 지정 1">
      <a:dk1>
        <a:srgbClr val="8A713B"/>
      </a:dk1>
      <a:lt1>
        <a:srgbClr val="EDD8AB"/>
      </a:lt1>
      <a:dk2>
        <a:srgbClr val="60981D"/>
      </a:dk2>
      <a:lt2>
        <a:srgbClr val="9FB700"/>
      </a:lt2>
      <a:accent1>
        <a:srgbClr val="8A713B"/>
      </a:accent1>
      <a:accent2>
        <a:srgbClr val="60981D"/>
      </a:accent2>
      <a:accent3>
        <a:srgbClr val="9FB700"/>
      </a:accent3>
      <a:accent4>
        <a:srgbClr val="DCB665"/>
      </a:accent4>
      <a:accent5>
        <a:srgbClr val="EDD8AB"/>
      </a:accent5>
      <a:accent6>
        <a:srgbClr val="FFFFFF"/>
      </a:accent6>
      <a:hlink>
        <a:srgbClr val="0563C1"/>
      </a:hlink>
      <a:folHlink>
        <a:srgbClr val="954F72"/>
      </a:folHlink>
    </a:clrScheme>
    <a:fontScheme name="eco">
      <a:majorFont>
        <a:latin typeface="210 하얀바람 B"/>
        <a:ea typeface="210 하얀바람 B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co" id="{A3131CF0-3114-46EB-BAC6-16367F25B4DE}" vid="{A2004E72-5A11-4E01-BC98-8EA4BF1057A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eco</Template>
  <TotalTime>4157</TotalTime>
  <Words>870</Words>
  <Application>Microsoft Office PowerPoint</Application>
  <PresentationFormat>와이드스크린</PresentationFormat>
  <Paragraphs>221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8" baseType="lpstr">
      <vt:lpstr>210 하얀바람 B</vt:lpstr>
      <vt:lpstr>-apple-system</vt:lpstr>
      <vt:lpstr>HY견고딕</vt:lpstr>
      <vt:lpstr>HY동녘M</vt:lpstr>
      <vt:lpstr>굴림</vt:lpstr>
      <vt:lpstr>나눔고딕</vt:lpstr>
      <vt:lpstr>맑은 고딕</vt:lpstr>
      <vt:lpstr>Arial</vt:lpstr>
      <vt:lpstr>Wingdings</vt:lpstr>
      <vt:lpstr>eco</vt:lpstr>
      <vt:lpstr>재활용도움센터 위치 선정</vt:lpstr>
      <vt:lpstr>Index</vt:lpstr>
      <vt:lpstr>문제현황</vt:lpstr>
      <vt:lpstr>문제현황</vt:lpstr>
      <vt:lpstr>문제현황</vt:lpstr>
      <vt:lpstr>데이터 수집</vt:lpstr>
      <vt:lpstr>데이터 수집</vt:lpstr>
      <vt:lpstr>데이터 전처리</vt:lpstr>
      <vt:lpstr>데이터 분석</vt:lpstr>
      <vt:lpstr>MODEL</vt:lpstr>
      <vt:lpstr>MODEL</vt:lpstr>
      <vt:lpstr>MODEL</vt:lpstr>
      <vt:lpstr>MODEL</vt:lpstr>
      <vt:lpstr>MODEL</vt:lpstr>
      <vt:lpstr>재활용도움센터 위치선정</vt:lpstr>
      <vt:lpstr>지역별 군집화</vt:lpstr>
      <vt:lpstr>재활용도움센터 위치선정</vt:lpstr>
      <vt:lpstr>재활용도움센터 위치선정</vt:lpstr>
      <vt:lpstr>재활용도움센터 위치선정</vt:lpstr>
      <vt:lpstr>재활용도움센터 위치선정</vt:lpstr>
      <vt:lpstr>재활용도움센터 위치선정</vt:lpstr>
      <vt:lpstr>재활용도움센터 위치선정</vt:lpstr>
      <vt:lpstr>재활용도움센터 위치선정</vt:lpstr>
      <vt:lpstr>재활용도움센터 위치선정</vt:lpstr>
      <vt:lpstr>기대효과 및 한계점</vt:lpstr>
      <vt:lpstr>출처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Mki;엠키</dc:creator>
  <cp:lastModifiedBy>ICT01_06</cp:lastModifiedBy>
  <cp:revision>247</cp:revision>
  <dcterms:created xsi:type="dcterms:W3CDTF">2016-06-09T02:22:43Z</dcterms:created>
  <dcterms:modified xsi:type="dcterms:W3CDTF">2020-01-23T02:54:58Z</dcterms:modified>
</cp:coreProperties>
</file>

<file path=docProps/thumbnail.jpeg>
</file>